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8" r:id="rId2"/>
    <p:sldId id="263" r:id="rId3"/>
    <p:sldId id="260" r:id="rId4"/>
    <p:sldId id="264" r:id="rId5"/>
    <p:sldId id="265" r:id="rId6"/>
    <p:sldId id="268" r:id="rId7"/>
    <p:sldId id="267" r:id="rId8"/>
    <p:sldId id="271" r:id="rId9"/>
    <p:sldId id="257" r:id="rId10"/>
    <p:sldId id="266" r:id="rId11"/>
    <p:sldId id="273" r:id="rId12"/>
    <p:sldId id="275" r:id="rId13"/>
    <p:sldId id="276" r:id="rId14"/>
    <p:sldId id="277" r:id="rId15"/>
    <p:sldId id="269" r:id="rId16"/>
    <p:sldId id="279" r:id="rId17"/>
    <p:sldId id="281" r:id="rId18"/>
    <p:sldId id="272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39"/>
    <a:srgbClr val="02027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5320" autoAdjust="0"/>
  </p:normalViewPr>
  <p:slideViewPr>
    <p:cSldViewPr snapToGrid="0">
      <p:cViewPr varScale="1">
        <p:scale>
          <a:sx n="52" d="100"/>
          <a:sy n="52" d="100"/>
        </p:scale>
        <p:origin x="58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50264550264549E-2"/>
          <c:y val="3.0640675244154859E-2"/>
          <c:w val="0.97089947089947093"/>
          <c:h val="0.8911141822459988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41"/>
        <c:axId val="-706156160"/>
        <c:axId val="-706153984"/>
      </c:barChart>
      <c:catAx>
        <c:axId val="-70615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50">
                <a:solidFill>
                  <a:schemeClr val="bg1"/>
                </a:solidFill>
              </a:defRPr>
            </a:pPr>
            <a:endParaRPr lang="ko-KR"/>
          </a:p>
        </c:txPr>
        <c:crossAx val="-706153984"/>
        <c:crosses val="autoZero"/>
        <c:auto val="1"/>
        <c:lblAlgn val="ctr"/>
        <c:lblOffset val="100"/>
        <c:noMultiLvlLbl val="0"/>
      </c:catAx>
      <c:valAx>
        <c:axId val="-706153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70615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50264550264549E-2"/>
          <c:y val="3.0640675244154859E-2"/>
          <c:w val="0.97089947089947093"/>
          <c:h val="0.8911141822459988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41"/>
        <c:axId val="-706156160"/>
        <c:axId val="-706153984"/>
      </c:barChart>
      <c:catAx>
        <c:axId val="-70615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50">
                <a:solidFill>
                  <a:schemeClr val="bg1"/>
                </a:solidFill>
              </a:defRPr>
            </a:pPr>
            <a:endParaRPr lang="ko-KR"/>
          </a:p>
        </c:txPr>
        <c:crossAx val="-706153984"/>
        <c:crosses val="autoZero"/>
        <c:auto val="1"/>
        <c:lblAlgn val="ctr"/>
        <c:lblOffset val="100"/>
        <c:noMultiLvlLbl val="0"/>
      </c:catAx>
      <c:valAx>
        <c:axId val="-706153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70615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9A01E-1FE3-4707-A790-B065BEB11474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E932E-E7DB-4C7E-8319-5F64DBF1EB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932E-E7DB-4C7E-8319-5F64DBF1EB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5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https://sports.news.naver.com/news.nhn?oid=076&amp;aid=0002021515</a:t>
            </a:r>
            <a:r>
              <a:rPr lang="ko-KR" altLang="en-US" dirty="0" smtClean="0"/>
              <a:t>백승호 첫 뉴스</a:t>
            </a:r>
            <a:endParaRPr lang="en-US" altLang="ko-KR" dirty="0" smtClean="0"/>
          </a:p>
          <a:p>
            <a:r>
              <a:rPr lang="en-US" altLang="ko-KR" dirty="0" smtClean="0"/>
              <a:t>https://sports.news.naver.com/news.nhn?oid=139&amp;aid=0001970977</a:t>
            </a:r>
            <a:r>
              <a:rPr lang="ko-KR" altLang="en-US" dirty="0" smtClean="0"/>
              <a:t>이승우 첫 뉴스</a:t>
            </a:r>
            <a:endParaRPr lang="en-US" altLang="ko-KR" dirty="0" smtClean="0"/>
          </a:p>
          <a:p>
            <a:r>
              <a:rPr lang="ko-KR" altLang="en-US" dirty="0" err="1" smtClean="0"/>
              <a:t>장결희는</a:t>
            </a:r>
            <a:r>
              <a:rPr lang="ko-KR" altLang="en-US" dirty="0" smtClean="0"/>
              <a:t> 이승우와 동시기 입단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932E-E7DB-4C7E-8319-5F64DBF1EB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3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https://sports.news.naver.com/news.nhn?oid=001&amp;aid=0006112612</a:t>
            </a:r>
          </a:p>
          <a:p>
            <a:r>
              <a:rPr lang="ko-KR" altLang="en-US" dirty="0" smtClean="0"/>
              <a:t>백승호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이승우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장결희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출전금지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http://sports.hankooki.com/lpage/soccer/201505/sp2015050206214298040.htm</a:t>
            </a:r>
          </a:p>
          <a:p>
            <a:r>
              <a:rPr lang="ko-KR" altLang="en-US" dirty="0" smtClean="0"/>
              <a:t>피해자 김대원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932E-E7DB-4C7E-8319-5F64DBF1EB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6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932E-E7DB-4C7E-8319-5F64DBF1EB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3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932E-E7DB-4C7E-8319-5F64DBF1EB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8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7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2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4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4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6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6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2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3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7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7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283403" y="1605692"/>
            <a:ext cx="5711335" cy="437408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10800000">
            <a:off x="0" y="0"/>
            <a:ext cx="3197263" cy="1541245"/>
            <a:chOff x="5276850" y="3516366"/>
            <a:chExt cx="6915151" cy="3333459"/>
          </a:xfrm>
        </p:grpSpPr>
        <p:sp>
          <p:nvSpPr>
            <p:cNvPr id="20" name="직각 삼각형 19"/>
            <p:cNvSpPr/>
            <p:nvPr/>
          </p:nvSpPr>
          <p:spPr>
            <a:xfrm rot="16200000">
              <a:off x="7067697" y="1725519"/>
              <a:ext cx="3333458" cy="6915151"/>
            </a:xfrm>
            <a:prstGeom prst="rtTriangle">
              <a:avLst/>
            </a:prstGeom>
            <a:solidFill>
              <a:srgbClr val="D8023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16200000">
              <a:off x="8754623" y="3412446"/>
              <a:ext cx="2236079" cy="4638675"/>
            </a:xfrm>
            <a:prstGeom prst="rtTriangle">
              <a:avLst/>
            </a:prstGeom>
            <a:solidFill>
              <a:srgbClr val="D80239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9827483" y="4485307"/>
              <a:ext cx="1538164" cy="3190872"/>
            </a:xfrm>
            <a:prstGeom prst="rtTriangle">
              <a:avLst/>
            </a:prstGeom>
            <a:solidFill>
              <a:srgbClr val="D80239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각 삼각형 13"/>
            <p:cNvSpPr/>
            <p:nvPr/>
          </p:nvSpPr>
          <p:spPr>
            <a:xfrm rot="16200000">
              <a:off x="10749971" y="5407795"/>
              <a:ext cx="938068" cy="1945991"/>
            </a:xfrm>
            <a:prstGeom prst="rtTriangle">
              <a:avLst/>
            </a:prstGeom>
            <a:solidFill>
              <a:srgbClr val="D80239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>
            <a:off x="4343548" y="1685811"/>
            <a:ext cx="3410064" cy="3410064"/>
          </a:xfrm>
          <a:custGeom>
            <a:avLst/>
            <a:gdLst>
              <a:gd name="connsiteX0" fmla="*/ 28406 w 3410064"/>
              <a:gd name="connsiteY0" fmla="*/ 2988585 h 3410064"/>
              <a:gd name="connsiteX1" fmla="*/ 28406 w 3410064"/>
              <a:gd name="connsiteY1" fmla="*/ 3381658 h 3410064"/>
              <a:gd name="connsiteX2" fmla="*/ 649165 w 3410064"/>
              <a:gd name="connsiteY2" fmla="*/ 3381658 h 3410064"/>
              <a:gd name="connsiteX3" fmla="*/ 623506 w 3410064"/>
              <a:gd name="connsiteY3" fmla="*/ 3410064 h 3410064"/>
              <a:gd name="connsiteX4" fmla="*/ 0 w 3410064"/>
              <a:gd name="connsiteY4" fmla="*/ 3410064 h 3410064"/>
              <a:gd name="connsiteX5" fmla="*/ 0 w 3410064"/>
              <a:gd name="connsiteY5" fmla="*/ 3013658 h 3410064"/>
              <a:gd name="connsiteX6" fmla="*/ 3410064 w 3410064"/>
              <a:gd name="connsiteY6" fmla="*/ 1950376 h 3410064"/>
              <a:gd name="connsiteX7" fmla="*/ 3410064 w 3410064"/>
              <a:gd name="connsiteY7" fmla="*/ 3410064 h 3410064"/>
              <a:gd name="connsiteX8" fmla="*/ 1034425 w 3410064"/>
              <a:gd name="connsiteY8" fmla="*/ 3410064 h 3410064"/>
              <a:gd name="connsiteX9" fmla="*/ 1073697 w 3410064"/>
              <a:gd name="connsiteY9" fmla="*/ 3381658 h 3410064"/>
              <a:gd name="connsiteX10" fmla="*/ 3381658 w 3410064"/>
              <a:gd name="connsiteY10" fmla="*/ 3381658 h 3410064"/>
              <a:gd name="connsiteX11" fmla="*/ 3381658 w 3410064"/>
              <a:gd name="connsiteY11" fmla="*/ 1977229 h 3410064"/>
              <a:gd name="connsiteX12" fmla="*/ 28406 w 3410064"/>
              <a:gd name="connsiteY12" fmla="*/ 1887269 h 3410064"/>
              <a:gd name="connsiteX13" fmla="*/ 28406 w 3410064"/>
              <a:gd name="connsiteY13" fmla="*/ 2617031 h 3410064"/>
              <a:gd name="connsiteX14" fmla="*/ 0 w 3410064"/>
              <a:gd name="connsiteY14" fmla="*/ 2651857 h 3410064"/>
              <a:gd name="connsiteX15" fmla="*/ 0 w 3410064"/>
              <a:gd name="connsiteY15" fmla="*/ 1920366 h 3410064"/>
              <a:gd name="connsiteX16" fmla="*/ 3410064 w 3410064"/>
              <a:gd name="connsiteY16" fmla="*/ 856436 h 3410064"/>
              <a:gd name="connsiteX17" fmla="*/ 3410064 w 3410064"/>
              <a:gd name="connsiteY17" fmla="*/ 1419881 h 3410064"/>
              <a:gd name="connsiteX18" fmla="*/ 3381658 w 3410064"/>
              <a:gd name="connsiteY18" fmla="*/ 1441445 h 3410064"/>
              <a:gd name="connsiteX19" fmla="*/ 3381658 w 3410064"/>
              <a:gd name="connsiteY19" fmla="*/ 879148 h 3410064"/>
              <a:gd name="connsiteX20" fmla="*/ 0 w 3410064"/>
              <a:gd name="connsiteY20" fmla="*/ 0 h 3410064"/>
              <a:gd name="connsiteX21" fmla="*/ 3410064 w 3410064"/>
              <a:gd name="connsiteY21" fmla="*/ 0 h 3410064"/>
              <a:gd name="connsiteX22" fmla="*/ 3410064 w 3410064"/>
              <a:gd name="connsiteY22" fmla="*/ 606891 h 3410064"/>
              <a:gd name="connsiteX23" fmla="*/ 3381658 w 3410064"/>
              <a:gd name="connsiteY23" fmla="*/ 625671 h 3410064"/>
              <a:gd name="connsiteX24" fmla="*/ 3381658 w 3410064"/>
              <a:gd name="connsiteY24" fmla="*/ 28406 h 3410064"/>
              <a:gd name="connsiteX25" fmla="*/ 28406 w 3410064"/>
              <a:gd name="connsiteY25" fmla="*/ 28406 h 3410064"/>
              <a:gd name="connsiteX26" fmla="*/ 28406 w 3410064"/>
              <a:gd name="connsiteY26" fmla="*/ 1611479 h 3410064"/>
              <a:gd name="connsiteX27" fmla="*/ 0 w 3410064"/>
              <a:gd name="connsiteY27" fmla="*/ 1643091 h 34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10064" h="3410064">
                <a:moveTo>
                  <a:pt x="28406" y="2988585"/>
                </a:moveTo>
                <a:lnTo>
                  <a:pt x="28406" y="3381658"/>
                </a:lnTo>
                <a:lnTo>
                  <a:pt x="649165" y="3381658"/>
                </a:lnTo>
                <a:lnTo>
                  <a:pt x="623506" y="3410064"/>
                </a:lnTo>
                <a:lnTo>
                  <a:pt x="0" y="3410064"/>
                </a:lnTo>
                <a:lnTo>
                  <a:pt x="0" y="3013658"/>
                </a:lnTo>
                <a:close/>
                <a:moveTo>
                  <a:pt x="3410064" y="1950376"/>
                </a:moveTo>
                <a:lnTo>
                  <a:pt x="3410064" y="3410064"/>
                </a:lnTo>
                <a:lnTo>
                  <a:pt x="1034425" y="3410064"/>
                </a:lnTo>
                <a:lnTo>
                  <a:pt x="1073697" y="3381658"/>
                </a:lnTo>
                <a:lnTo>
                  <a:pt x="3381658" y="3381658"/>
                </a:lnTo>
                <a:lnTo>
                  <a:pt x="3381658" y="1977229"/>
                </a:lnTo>
                <a:close/>
                <a:moveTo>
                  <a:pt x="28406" y="1887269"/>
                </a:moveTo>
                <a:lnTo>
                  <a:pt x="28406" y="2617031"/>
                </a:lnTo>
                <a:lnTo>
                  <a:pt x="0" y="2651857"/>
                </a:lnTo>
                <a:lnTo>
                  <a:pt x="0" y="1920366"/>
                </a:lnTo>
                <a:close/>
                <a:moveTo>
                  <a:pt x="3410064" y="856436"/>
                </a:moveTo>
                <a:lnTo>
                  <a:pt x="3410064" y="1419881"/>
                </a:lnTo>
                <a:lnTo>
                  <a:pt x="3381658" y="1441445"/>
                </a:lnTo>
                <a:lnTo>
                  <a:pt x="3381658" y="879148"/>
                </a:lnTo>
                <a:close/>
                <a:moveTo>
                  <a:pt x="0" y="0"/>
                </a:moveTo>
                <a:lnTo>
                  <a:pt x="3410064" y="0"/>
                </a:lnTo>
                <a:lnTo>
                  <a:pt x="3410064" y="606891"/>
                </a:lnTo>
                <a:lnTo>
                  <a:pt x="3381658" y="625671"/>
                </a:lnTo>
                <a:lnTo>
                  <a:pt x="3381658" y="28406"/>
                </a:lnTo>
                <a:lnTo>
                  <a:pt x="28406" y="28406"/>
                </a:lnTo>
                <a:lnTo>
                  <a:pt x="28406" y="1611479"/>
                </a:lnTo>
                <a:lnTo>
                  <a:pt x="0" y="1643091"/>
                </a:lnTo>
                <a:close/>
              </a:path>
            </a:pathLst>
          </a:custGeom>
          <a:gradFill>
            <a:gsLst>
              <a:gs pos="0">
                <a:srgbClr val="D80239"/>
              </a:gs>
              <a:gs pos="100000">
                <a:srgbClr val="024FD8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6701" y="2192830"/>
            <a:ext cx="8604738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0500" b="1" i="1" kern="0" dirty="0" smtClean="0">
                <a:solidFill>
                  <a:prstClr val="white"/>
                </a:solidFill>
              </a:rPr>
              <a:t>대기만성</a:t>
            </a:r>
            <a:endParaRPr lang="en-US" altLang="ko-KR" sz="10500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1600" kern="0" dirty="0" smtClean="0">
                <a:solidFill>
                  <a:prstClr val="white"/>
                </a:solidFill>
              </a:rPr>
              <a:t>?</a:t>
            </a:r>
            <a:endParaRPr lang="ko-KR" altLang="en-US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122485" y="1106259"/>
            <a:ext cx="14436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b="1" i="1" kern="0" dirty="0" smtClean="0">
                <a:solidFill>
                  <a:srgbClr val="02027C"/>
                </a:solidFill>
              </a:rPr>
              <a:t>다음 선수들의 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4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시즌간 출장 경기수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, 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출전 시간을 이용해 분석</a:t>
            </a:r>
            <a:endParaRPr lang="en-US" altLang="ko-KR" sz="3200" b="1" i="1" kern="0" dirty="0">
              <a:solidFill>
                <a:srgbClr val="02027C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62168"/>
              </p:ext>
            </p:extLst>
          </p:nvPr>
        </p:nvGraphicFramePr>
        <p:xfrm>
          <a:off x="612610" y="1858218"/>
          <a:ext cx="10840835" cy="4624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790">
                  <a:extLst>
                    <a:ext uri="{9D8B030D-6E8A-4147-A177-3AD203B41FA5}">
                      <a16:colId xmlns:a16="http://schemas.microsoft.com/office/drawing/2014/main" val="3092783123"/>
                    </a:ext>
                  </a:extLst>
                </a:gridCol>
                <a:gridCol w="2684585">
                  <a:extLst>
                    <a:ext uri="{9D8B030D-6E8A-4147-A177-3AD203B41FA5}">
                      <a16:colId xmlns:a16="http://schemas.microsoft.com/office/drawing/2014/main" val="3382120747"/>
                    </a:ext>
                  </a:extLst>
                </a:gridCol>
                <a:gridCol w="1793630">
                  <a:extLst>
                    <a:ext uri="{9D8B030D-6E8A-4147-A177-3AD203B41FA5}">
                      <a16:colId xmlns:a16="http://schemas.microsoft.com/office/drawing/2014/main" val="1089775715"/>
                    </a:ext>
                  </a:extLst>
                </a:gridCol>
                <a:gridCol w="2708031">
                  <a:extLst>
                    <a:ext uri="{9D8B030D-6E8A-4147-A177-3AD203B41FA5}">
                      <a16:colId xmlns:a16="http://schemas.microsoft.com/office/drawing/2014/main" val="3772304611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val="1046183584"/>
                    </a:ext>
                  </a:extLst>
                </a:gridCol>
              </a:tblGrid>
              <a:tr h="92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포지션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2017</a:t>
                      </a:r>
                      <a:r>
                        <a:rPr lang="en-US" altLang="ko-KR" b="1" baseline="0" dirty="0" smtClean="0"/>
                        <a:t> U-20 </a:t>
                      </a:r>
                      <a:r>
                        <a:rPr lang="ko-KR" altLang="en-US" b="1" baseline="0" dirty="0" smtClean="0"/>
                        <a:t>월드컵 선발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둘 다 선발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2020 </a:t>
                      </a:r>
                      <a:r>
                        <a:rPr lang="ko-KR" altLang="en-US" b="1" dirty="0" smtClean="0"/>
                        <a:t>도쿄올림픽 선발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둘다 선발 </a:t>
                      </a:r>
                      <a:r>
                        <a:rPr lang="en-US" altLang="ko-KR" b="1" dirty="0" smtClean="0"/>
                        <a:t>X</a:t>
                      </a:r>
                    </a:p>
                    <a:p>
                      <a:pPr algn="ctr" latinLnBrk="1"/>
                      <a:r>
                        <a:rPr lang="ko-KR" altLang="en-US" b="1" dirty="0" smtClean="0"/>
                        <a:t>인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유망주 선수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688563"/>
                  </a:ext>
                </a:extLst>
              </a:tr>
              <a:tr h="92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GK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이준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송범근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rgbClr val="02027C"/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rgbClr val="02027C"/>
                          </a:solidFill>
                        </a:rPr>
                        <a:t>안준수</a:t>
                      </a:r>
                      <a:endParaRPr lang="en-US" altLang="ko-KR" b="1" dirty="0" smtClean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안찬기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949509"/>
                  </a:ext>
                </a:extLst>
              </a:tr>
              <a:tr h="92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DF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우찬양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윤종규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김민호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김승우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이정문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이유현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이상민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정태욱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강윤성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설영우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김재우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김진야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이지솔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254430"/>
                  </a:ext>
                </a:extLst>
              </a:tr>
              <a:tr h="92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MF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이승모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이진현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한찬희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백승호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이상헌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임민혁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정승원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이강인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이동경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김동현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원두재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김진규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874312"/>
                  </a:ext>
                </a:extLst>
              </a:tr>
              <a:tr h="92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FW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조영욱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이승우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하승운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강지훈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송민규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rgbClr val="02027C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rgbClr val="02027C"/>
                          </a:solidFill>
                        </a:rPr>
                        <a:t>이동준</a:t>
                      </a:r>
                      <a:r>
                        <a:rPr lang="en-US" altLang="ko-KR" b="1" baseline="0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baseline="0" dirty="0" err="1" smtClean="0">
                          <a:solidFill>
                            <a:srgbClr val="02027C"/>
                          </a:solidFill>
                        </a:rPr>
                        <a:t>엄원상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오세훈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rgbClr val="02027C"/>
                          </a:solidFill>
                        </a:rPr>
                        <a:t>조규성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정우영</a:t>
                      </a:r>
                      <a:r>
                        <a:rPr lang="en-US" altLang="ko-KR" b="1" dirty="0" smtClean="0">
                          <a:solidFill>
                            <a:srgbClr val="02027C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rgbClr val="02027C"/>
                          </a:solidFill>
                        </a:rPr>
                        <a:t>김대원</a:t>
                      </a:r>
                      <a:endParaRPr lang="ko-KR" altLang="en-US" b="1" dirty="0">
                        <a:solidFill>
                          <a:srgbClr val="02027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14" y="909773"/>
            <a:ext cx="9250478" cy="51752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64414" y="6180165"/>
            <a:ext cx="10874228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위 기록은 국가대표 기록을 제외한 클럽 내 출전 경기 수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출전 시간 </a:t>
            </a:r>
            <a:r>
              <a:rPr lang="ko-KR" altLang="en-US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기록임</a:t>
            </a:r>
            <a:endParaRPr lang="en-US" altLang="ko-KR" sz="1500" b="1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95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514280" y="1025440"/>
            <a:ext cx="4557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b="1" i="1" kern="0" smtClean="0">
                <a:solidFill>
                  <a:srgbClr val="02027C"/>
                </a:solidFill>
              </a:rPr>
              <a:t>데이터 전처리</a:t>
            </a:r>
            <a:endParaRPr lang="en-US" altLang="ko-KR" sz="3200" b="1" i="1" kern="0" dirty="0">
              <a:solidFill>
                <a:srgbClr val="02027C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9" y="1702424"/>
            <a:ext cx="10874228" cy="12166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9" y="3546013"/>
            <a:ext cx="10896494" cy="17637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1099" y="2934726"/>
            <a:ext cx="1087422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데이터를 가져오고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처리하기 쉽도록 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column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이름 </a:t>
            </a:r>
            <a:r>
              <a:rPr lang="ko-KR" altLang="en-US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바꿔줌</a:t>
            </a:r>
            <a:endParaRPr lang="en-US" altLang="ko-KR" sz="1500" b="1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742" y="5309803"/>
            <a:ext cx="1087422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Last.Season.Europe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항목 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-&gt;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올림픽 직전 시즌에 유럽 </a:t>
            </a:r>
            <a:r>
              <a:rPr lang="ko-KR" altLang="en-US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소속이었을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경우 풀 시즌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, K</a:t>
            </a:r>
            <a:r>
              <a:rPr lang="ko-KR" altLang="en-US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리거는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21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시즌 전반기만 </a:t>
            </a:r>
            <a:r>
              <a:rPr lang="ko-KR" altLang="en-US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소화했으므로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여기서 발생하는 </a:t>
            </a:r>
            <a:r>
              <a:rPr lang="ko-KR" altLang="en-US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경기수</a:t>
            </a:r>
            <a:r>
              <a:rPr lang="en-US" altLang="ko-KR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/</a:t>
            </a:r>
            <a:r>
              <a:rPr lang="ko-KR" altLang="en-US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출전시간 차이를 </a:t>
            </a:r>
            <a:r>
              <a:rPr lang="ko-KR" altLang="en-US" sz="1500" b="1" u="sng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보정해줌</a:t>
            </a:r>
            <a:endParaRPr lang="en-US" altLang="ko-KR" sz="1500" b="1" u="sng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Player_no.gk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-&gt;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골키퍼는 특수 포지션이므로 </a:t>
            </a:r>
            <a:r>
              <a:rPr lang="ko-KR" altLang="en-US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더 명확한 모델을 위해 골키퍼 선수 </a:t>
            </a:r>
            <a:r>
              <a:rPr lang="en-US" altLang="ko-KR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4</a:t>
            </a:r>
            <a:r>
              <a:rPr lang="ko-KR" altLang="en-US" sz="1500" b="1" u="sng" dirty="0" smtClean="0">
                <a:solidFill>
                  <a:srgbClr val="02027C"/>
                </a:solidFill>
                <a:cs typeface="Aharoni" panose="02010803020104030203" pitchFamily="2" charset="-79"/>
              </a:rPr>
              <a:t>명 제외</a:t>
            </a:r>
            <a:endParaRPr lang="en-US" altLang="ko-KR" sz="1500" b="1" u="sng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60449" y="960234"/>
            <a:ext cx="11228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i="1" kern="0" dirty="0" smtClean="0">
                <a:solidFill>
                  <a:srgbClr val="02027C"/>
                </a:solidFill>
              </a:rPr>
              <a:t>‘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도쿄올림픽 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~ 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경기수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’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 </a:t>
            </a:r>
            <a:r>
              <a:rPr lang="ko-KR" altLang="en-US" sz="3200" b="1" i="1" kern="0" dirty="0" err="1" smtClean="0">
                <a:solidFill>
                  <a:srgbClr val="02027C"/>
                </a:solidFill>
              </a:rPr>
              <a:t>로지스틱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 회귀분석</a:t>
            </a:r>
            <a:endParaRPr lang="en-US" altLang="ko-KR" sz="3200" b="1" i="1" kern="0" dirty="0">
              <a:solidFill>
                <a:srgbClr val="02027C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69656" y="5983395"/>
            <a:ext cx="5760001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유의수준 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0.05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에서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‘20-21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시즌 출전 경기수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’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변수는 유의하다</a:t>
            </a:r>
            <a:endParaRPr lang="en-US" altLang="ko-KR" sz="1500" b="1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509582"/>
            <a:ext cx="5760000" cy="3222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57" y="2509582"/>
            <a:ext cx="5760000" cy="34738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9" y="1545008"/>
            <a:ext cx="7392041" cy="84589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80502" y="4360986"/>
            <a:ext cx="675632" cy="152400"/>
          </a:xfrm>
          <a:prstGeom prst="rect">
            <a:avLst/>
          </a:prstGeom>
          <a:noFill/>
          <a:ln>
            <a:solidFill>
              <a:srgbClr val="D802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383432" y="4290649"/>
            <a:ext cx="675632" cy="152400"/>
          </a:xfrm>
          <a:prstGeom prst="rect">
            <a:avLst/>
          </a:prstGeom>
          <a:noFill/>
          <a:ln>
            <a:solidFill>
              <a:srgbClr val="D802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5998" y="5750061"/>
            <a:ext cx="5760001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유의수준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0.05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에서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 ‘17-18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시즌 출전 경기수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’ 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변수는 유의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이 시즌의 결과는 올림픽 출전에 통계적으로 유의미한 영향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X</a:t>
            </a:r>
            <a:endParaRPr lang="en-US" altLang="ko-KR" sz="1500" b="1" dirty="0">
              <a:solidFill>
                <a:srgbClr val="D80239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11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60449" y="960234"/>
            <a:ext cx="11228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i="1" kern="0" dirty="0" smtClean="0">
                <a:solidFill>
                  <a:srgbClr val="02027C"/>
                </a:solidFill>
              </a:rPr>
              <a:t>‘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도쿄올림픽 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~ 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출전시간</a:t>
            </a:r>
            <a:r>
              <a:rPr lang="en-US" altLang="ko-KR" sz="3200" b="1" i="1" kern="0" dirty="0" smtClean="0">
                <a:solidFill>
                  <a:srgbClr val="02027C"/>
                </a:solidFill>
              </a:rPr>
              <a:t>’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 </a:t>
            </a:r>
            <a:r>
              <a:rPr lang="ko-KR" altLang="en-US" sz="3200" b="1" i="1" kern="0" dirty="0" err="1" smtClean="0">
                <a:solidFill>
                  <a:srgbClr val="02027C"/>
                </a:solidFill>
              </a:rPr>
              <a:t>로지스틱</a:t>
            </a:r>
            <a:r>
              <a:rPr lang="ko-KR" altLang="en-US" sz="3200" b="1" i="1" kern="0" dirty="0" smtClean="0">
                <a:solidFill>
                  <a:srgbClr val="02027C"/>
                </a:solidFill>
              </a:rPr>
              <a:t> 회귀분석</a:t>
            </a:r>
            <a:endParaRPr lang="en-US" altLang="ko-KR" sz="3200" b="1" i="1" kern="0" dirty="0">
              <a:solidFill>
                <a:srgbClr val="02027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7" y="1692443"/>
            <a:ext cx="5760000" cy="328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55" y="1677561"/>
            <a:ext cx="5760000" cy="35267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8326" y="5289416"/>
            <a:ext cx="57600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유의수준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0.05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에서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 ‘17-18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시즌 출전시간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’ </a:t>
            </a: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변수는 유의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이 시즌의 결과는 올림픽 출전에 통계적으로 유의미한 영향 </a:t>
            </a:r>
            <a:r>
              <a:rPr lang="en-US" altLang="ko-KR" sz="1500" b="1" dirty="0" smtClean="0">
                <a:solidFill>
                  <a:srgbClr val="D80239"/>
                </a:solidFill>
                <a:cs typeface="Aharoni" panose="02010803020104030203" pitchFamily="2" charset="-79"/>
              </a:rPr>
              <a:t>X</a:t>
            </a:r>
            <a:endParaRPr lang="en-US" altLang="ko-KR" sz="1500" b="1" dirty="0">
              <a:solidFill>
                <a:srgbClr val="D80239"/>
              </a:solidFill>
              <a:cs typeface="Aharoni" panose="02010803020104030203" pitchFamily="2" charset="-79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5754" y="5289416"/>
            <a:ext cx="576000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유의수준 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0.05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에서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 ‘20-21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시즌 출전시간</a:t>
            </a:r>
            <a:r>
              <a:rPr lang="en-US" altLang="ko-KR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’ </a:t>
            </a: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변수는 유의하다</a:t>
            </a:r>
            <a:endParaRPr lang="en-US" altLang="ko-KR" sz="1500" b="1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경기에 많이 출전한 선수들이 실전 감각을 잘 유지 했으므로 </a:t>
            </a:r>
            <a:endParaRPr lang="en-US" altLang="ko-KR" sz="1500" b="1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02027C"/>
                </a:solidFill>
                <a:cs typeface="Aharoni" panose="02010803020104030203" pitchFamily="2" charset="-79"/>
              </a:rPr>
              <a:t>올림픽 대표팀에 선발되었다고 해석할 수 있다</a:t>
            </a:r>
            <a:endParaRPr lang="en-US" altLang="ko-KR" sz="1500" b="1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5801" y="3555290"/>
            <a:ext cx="675632" cy="152400"/>
          </a:xfrm>
          <a:prstGeom prst="rect">
            <a:avLst/>
          </a:prstGeom>
          <a:noFill/>
          <a:ln>
            <a:solidFill>
              <a:srgbClr val="D802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25286" y="3508398"/>
            <a:ext cx="675632" cy="152400"/>
          </a:xfrm>
          <a:prstGeom prst="rect">
            <a:avLst/>
          </a:prstGeom>
          <a:noFill/>
          <a:ln>
            <a:solidFill>
              <a:srgbClr val="D802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89" y="918719"/>
            <a:ext cx="8064272" cy="56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283403" y="1605692"/>
            <a:ext cx="5711335" cy="437408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10800000">
            <a:off x="0" y="0"/>
            <a:ext cx="3197263" cy="1541245"/>
            <a:chOff x="5276850" y="3516366"/>
            <a:chExt cx="6915151" cy="3333459"/>
          </a:xfrm>
        </p:grpSpPr>
        <p:sp>
          <p:nvSpPr>
            <p:cNvPr id="20" name="직각 삼각형 19"/>
            <p:cNvSpPr/>
            <p:nvPr/>
          </p:nvSpPr>
          <p:spPr>
            <a:xfrm rot="16200000">
              <a:off x="7067697" y="1725519"/>
              <a:ext cx="3333458" cy="6915151"/>
            </a:xfrm>
            <a:prstGeom prst="rtTriangle">
              <a:avLst/>
            </a:prstGeom>
            <a:solidFill>
              <a:srgbClr val="D8023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16200000">
              <a:off x="8754623" y="3412446"/>
              <a:ext cx="2236079" cy="4638675"/>
            </a:xfrm>
            <a:prstGeom prst="rtTriangle">
              <a:avLst/>
            </a:prstGeom>
            <a:solidFill>
              <a:srgbClr val="D80239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9827483" y="4485307"/>
              <a:ext cx="1538164" cy="3190872"/>
            </a:xfrm>
            <a:prstGeom prst="rtTriangle">
              <a:avLst/>
            </a:prstGeom>
            <a:solidFill>
              <a:srgbClr val="D80239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각 삼각형 13"/>
            <p:cNvSpPr/>
            <p:nvPr/>
          </p:nvSpPr>
          <p:spPr>
            <a:xfrm rot="16200000">
              <a:off x="10749971" y="5407795"/>
              <a:ext cx="938068" cy="1945991"/>
            </a:xfrm>
            <a:prstGeom prst="rtTriangle">
              <a:avLst/>
            </a:prstGeom>
            <a:solidFill>
              <a:srgbClr val="D80239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>
            <a:off x="4343548" y="1685811"/>
            <a:ext cx="3410064" cy="3410064"/>
          </a:xfrm>
          <a:custGeom>
            <a:avLst/>
            <a:gdLst>
              <a:gd name="connsiteX0" fmla="*/ 28406 w 3410064"/>
              <a:gd name="connsiteY0" fmla="*/ 2988585 h 3410064"/>
              <a:gd name="connsiteX1" fmla="*/ 28406 w 3410064"/>
              <a:gd name="connsiteY1" fmla="*/ 3381658 h 3410064"/>
              <a:gd name="connsiteX2" fmla="*/ 649165 w 3410064"/>
              <a:gd name="connsiteY2" fmla="*/ 3381658 h 3410064"/>
              <a:gd name="connsiteX3" fmla="*/ 623506 w 3410064"/>
              <a:gd name="connsiteY3" fmla="*/ 3410064 h 3410064"/>
              <a:gd name="connsiteX4" fmla="*/ 0 w 3410064"/>
              <a:gd name="connsiteY4" fmla="*/ 3410064 h 3410064"/>
              <a:gd name="connsiteX5" fmla="*/ 0 w 3410064"/>
              <a:gd name="connsiteY5" fmla="*/ 3013658 h 3410064"/>
              <a:gd name="connsiteX6" fmla="*/ 3410064 w 3410064"/>
              <a:gd name="connsiteY6" fmla="*/ 1950376 h 3410064"/>
              <a:gd name="connsiteX7" fmla="*/ 3410064 w 3410064"/>
              <a:gd name="connsiteY7" fmla="*/ 3410064 h 3410064"/>
              <a:gd name="connsiteX8" fmla="*/ 1034425 w 3410064"/>
              <a:gd name="connsiteY8" fmla="*/ 3410064 h 3410064"/>
              <a:gd name="connsiteX9" fmla="*/ 1073697 w 3410064"/>
              <a:gd name="connsiteY9" fmla="*/ 3381658 h 3410064"/>
              <a:gd name="connsiteX10" fmla="*/ 3381658 w 3410064"/>
              <a:gd name="connsiteY10" fmla="*/ 3381658 h 3410064"/>
              <a:gd name="connsiteX11" fmla="*/ 3381658 w 3410064"/>
              <a:gd name="connsiteY11" fmla="*/ 1977229 h 3410064"/>
              <a:gd name="connsiteX12" fmla="*/ 28406 w 3410064"/>
              <a:gd name="connsiteY12" fmla="*/ 1887269 h 3410064"/>
              <a:gd name="connsiteX13" fmla="*/ 28406 w 3410064"/>
              <a:gd name="connsiteY13" fmla="*/ 2617031 h 3410064"/>
              <a:gd name="connsiteX14" fmla="*/ 0 w 3410064"/>
              <a:gd name="connsiteY14" fmla="*/ 2651857 h 3410064"/>
              <a:gd name="connsiteX15" fmla="*/ 0 w 3410064"/>
              <a:gd name="connsiteY15" fmla="*/ 1920366 h 3410064"/>
              <a:gd name="connsiteX16" fmla="*/ 3410064 w 3410064"/>
              <a:gd name="connsiteY16" fmla="*/ 856436 h 3410064"/>
              <a:gd name="connsiteX17" fmla="*/ 3410064 w 3410064"/>
              <a:gd name="connsiteY17" fmla="*/ 1419881 h 3410064"/>
              <a:gd name="connsiteX18" fmla="*/ 3381658 w 3410064"/>
              <a:gd name="connsiteY18" fmla="*/ 1441445 h 3410064"/>
              <a:gd name="connsiteX19" fmla="*/ 3381658 w 3410064"/>
              <a:gd name="connsiteY19" fmla="*/ 879148 h 3410064"/>
              <a:gd name="connsiteX20" fmla="*/ 0 w 3410064"/>
              <a:gd name="connsiteY20" fmla="*/ 0 h 3410064"/>
              <a:gd name="connsiteX21" fmla="*/ 3410064 w 3410064"/>
              <a:gd name="connsiteY21" fmla="*/ 0 h 3410064"/>
              <a:gd name="connsiteX22" fmla="*/ 3410064 w 3410064"/>
              <a:gd name="connsiteY22" fmla="*/ 606891 h 3410064"/>
              <a:gd name="connsiteX23" fmla="*/ 3381658 w 3410064"/>
              <a:gd name="connsiteY23" fmla="*/ 625671 h 3410064"/>
              <a:gd name="connsiteX24" fmla="*/ 3381658 w 3410064"/>
              <a:gd name="connsiteY24" fmla="*/ 28406 h 3410064"/>
              <a:gd name="connsiteX25" fmla="*/ 28406 w 3410064"/>
              <a:gd name="connsiteY25" fmla="*/ 28406 h 3410064"/>
              <a:gd name="connsiteX26" fmla="*/ 28406 w 3410064"/>
              <a:gd name="connsiteY26" fmla="*/ 1611479 h 3410064"/>
              <a:gd name="connsiteX27" fmla="*/ 0 w 3410064"/>
              <a:gd name="connsiteY27" fmla="*/ 1643091 h 34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10064" h="3410064">
                <a:moveTo>
                  <a:pt x="28406" y="2988585"/>
                </a:moveTo>
                <a:lnTo>
                  <a:pt x="28406" y="3381658"/>
                </a:lnTo>
                <a:lnTo>
                  <a:pt x="649165" y="3381658"/>
                </a:lnTo>
                <a:lnTo>
                  <a:pt x="623506" y="3410064"/>
                </a:lnTo>
                <a:lnTo>
                  <a:pt x="0" y="3410064"/>
                </a:lnTo>
                <a:lnTo>
                  <a:pt x="0" y="3013658"/>
                </a:lnTo>
                <a:close/>
                <a:moveTo>
                  <a:pt x="3410064" y="1950376"/>
                </a:moveTo>
                <a:lnTo>
                  <a:pt x="3410064" y="3410064"/>
                </a:lnTo>
                <a:lnTo>
                  <a:pt x="1034425" y="3410064"/>
                </a:lnTo>
                <a:lnTo>
                  <a:pt x="1073697" y="3381658"/>
                </a:lnTo>
                <a:lnTo>
                  <a:pt x="3381658" y="3381658"/>
                </a:lnTo>
                <a:lnTo>
                  <a:pt x="3381658" y="1977229"/>
                </a:lnTo>
                <a:close/>
                <a:moveTo>
                  <a:pt x="28406" y="1887269"/>
                </a:moveTo>
                <a:lnTo>
                  <a:pt x="28406" y="2617031"/>
                </a:lnTo>
                <a:lnTo>
                  <a:pt x="0" y="2651857"/>
                </a:lnTo>
                <a:lnTo>
                  <a:pt x="0" y="1920366"/>
                </a:lnTo>
                <a:close/>
                <a:moveTo>
                  <a:pt x="3410064" y="856436"/>
                </a:moveTo>
                <a:lnTo>
                  <a:pt x="3410064" y="1419881"/>
                </a:lnTo>
                <a:lnTo>
                  <a:pt x="3381658" y="1441445"/>
                </a:lnTo>
                <a:lnTo>
                  <a:pt x="3381658" y="879148"/>
                </a:lnTo>
                <a:close/>
                <a:moveTo>
                  <a:pt x="0" y="0"/>
                </a:moveTo>
                <a:lnTo>
                  <a:pt x="3410064" y="0"/>
                </a:lnTo>
                <a:lnTo>
                  <a:pt x="3410064" y="606891"/>
                </a:lnTo>
                <a:lnTo>
                  <a:pt x="3381658" y="625671"/>
                </a:lnTo>
                <a:lnTo>
                  <a:pt x="3381658" y="28406"/>
                </a:lnTo>
                <a:lnTo>
                  <a:pt x="28406" y="28406"/>
                </a:lnTo>
                <a:lnTo>
                  <a:pt x="28406" y="1611479"/>
                </a:lnTo>
                <a:lnTo>
                  <a:pt x="0" y="1643091"/>
                </a:lnTo>
                <a:close/>
              </a:path>
            </a:pathLst>
          </a:custGeom>
          <a:gradFill>
            <a:gsLst>
              <a:gs pos="0">
                <a:srgbClr val="D80239"/>
              </a:gs>
              <a:gs pos="100000">
                <a:srgbClr val="024FD8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6701" y="2192830"/>
            <a:ext cx="860473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5500" b="1" i="1" kern="0" dirty="0" smtClean="0">
                <a:solidFill>
                  <a:prstClr val="white"/>
                </a:solidFill>
              </a:rPr>
              <a:t>Q) </a:t>
            </a:r>
            <a:r>
              <a:rPr lang="ko-KR" altLang="en-US" sz="5500" b="1" i="1" kern="0" dirty="0" smtClean="0">
                <a:solidFill>
                  <a:prstClr val="white"/>
                </a:solidFill>
              </a:rPr>
              <a:t>출전을 많이 하는게 무조건 좋을까</a:t>
            </a:r>
            <a:r>
              <a:rPr lang="en-US" altLang="ko-KR" sz="5500" b="1" i="1" kern="0" dirty="0" smtClean="0">
                <a:solidFill>
                  <a:prstClr val="white"/>
                </a:solidFill>
              </a:rPr>
              <a:t>?</a:t>
            </a:r>
            <a:endParaRPr lang="en-US" altLang="ko-KR" sz="1600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endParaRPr lang="en-US" altLang="ko-KR" sz="1600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</a:rPr>
              <a:t>혹사 논란이 발생한 일부 선수들</a:t>
            </a:r>
            <a:endParaRPr lang="ko-KR" altLang="en-US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16026"/>
              </p:ext>
            </p:extLst>
          </p:nvPr>
        </p:nvGraphicFramePr>
        <p:xfrm>
          <a:off x="2784157" y="933305"/>
          <a:ext cx="6658508" cy="31139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32219">
                  <a:extLst>
                    <a:ext uri="{9D8B030D-6E8A-4147-A177-3AD203B41FA5}">
                      <a16:colId xmlns:a16="http://schemas.microsoft.com/office/drawing/2014/main" val="723938017"/>
                    </a:ext>
                  </a:extLst>
                </a:gridCol>
                <a:gridCol w="1327728">
                  <a:extLst>
                    <a:ext uri="{9D8B030D-6E8A-4147-A177-3AD203B41FA5}">
                      <a16:colId xmlns:a16="http://schemas.microsoft.com/office/drawing/2014/main" val="3623855715"/>
                    </a:ext>
                  </a:extLst>
                </a:gridCol>
                <a:gridCol w="2698561">
                  <a:extLst>
                    <a:ext uri="{9D8B030D-6E8A-4147-A177-3AD203B41FA5}">
                      <a16:colId xmlns:a16="http://schemas.microsoft.com/office/drawing/2014/main" val="2207859174"/>
                    </a:ext>
                  </a:extLst>
                </a:gridCol>
              </a:tblGrid>
              <a:tr h="55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원두재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98930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17-18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4405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18-19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35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도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61051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19-20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320934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20-21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(K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리그 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전반기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2896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61099" y="4300368"/>
            <a:ext cx="56411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19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대구에서 시즌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40</a:t>
            </a:r>
            <a:r>
              <a:rPr lang="ko-KR" altLang="en-US" b="1" kern="0" dirty="0" smtClean="0">
                <a:solidFill>
                  <a:prstClr val="white"/>
                </a:solidFill>
              </a:rPr>
              <a:t>경기 이상 출전하며 혹사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잔부상에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시달림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21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초반 장기 부상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부상 후 폼 저하로 도쿄올림픽 명단 탈락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0333" y="4296320"/>
            <a:ext cx="5641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AFC U-23 Championship MVP</a:t>
            </a: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소속팀 울산과 대표팀을 오가며 혹사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21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혹사에 이은 폼 저하 논란 발생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도쿄올림픽에서 주전으로 활약했으나 폼 저하에 따른 비판 여론 발생</a:t>
            </a:r>
            <a:endParaRPr lang="en-US" altLang="ko-KR" b="1" kern="0" dirty="0" smtClean="0">
              <a:solidFill>
                <a:prstClr val="white"/>
              </a:solidFill>
            </a:endParaRPr>
          </a:p>
        </p:txBody>
      </p:sp>
      <p:pic>
        <p:nvPicPr>
          <p:cNvPr id="3076" name="Picture 4" descr="차세대 국대 수미 기대주로 떠오른 원두재 : 네이버 블로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16" y="900538"/>
            <a:ext cx="24259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1강원김대원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28" y="1167277"/>
            <a:ext cx="278493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8" y="1078890"/>
            <a:ext cx="5760000" cy="39070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98" y="1078890"/>
            <a:ext cx="5760000" cy="39070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5925" y="5137648"/>
            <a:ext cx="102334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클럽 내 활약만으로도 혹사에 가까운 수준인데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여기에 대표팀까지 차출되며 혹사당함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결국 부상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폼 저하로 이어짐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너무 많은 출전도 선수의 기량에 악영향을 미칠 수 있다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469411258"/>
              </p:ext>
            </p:extLst>
          </p:nvPr>
        </p:nvGraphicFramePr>
        <p:xfrm>
          <a:off x="1361142" y="1520706"/>
          <a:ext cx="9601200" cy="4559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2010708" y="1120506"/>
            <a:ext cx="67436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결론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0033" y="2234665"/>
            <a:ext cx="10233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sz="2200" b="1" kern="0" dirty="0" smtClean="0">
                <a:solidFill>
                  <a:prstClr val="white"/>
                </a:solidFill>
              </a:rPr>
              <a:t>성인 레벨에서 꾸준한 출전이 중요하다 </a:t>
            </a:r>
            <a:r>
              <a:rPr lang="en-US" altLang="ko-KR" sz="2200" b="1" kern="0" dirty="0" smtClean="0">
                <a:solidFill>
                  <a:prstClr val="white"/>
                </a:solidFill>
              </a:rPr>
              <a:t>-&gt;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대표팀 선발 결과로도 나타난다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sz="2200" b="1" kern="0" dirty="0" smtClean="0">
                <a:solidFill>
                  <a:prstClr val="white"/>
                </a:solidFill>
              </a:rPr>
              <a:t>어릴 때 잘한다고 무조건 성인 레벨에서의 활약을 보장할 수 없다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sz="2200" b="1" kern="0" dirty="0" smtClean="0">
                <a:solidFill>
                  <a:prstClr val="white"/>
                </a:solidFill>
              </a:rPr>
              <a:t>성인이 되어서도 자신의 위치에서 꾸준히 하는 것이 중요하다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sz="2200" b="1" kern="0" dirty="0" smtClean="0">
                <a:solidFill>
                  <a:prstClr val="white"/>
                </a:solidFill>
              </a:rPr>
              <a:t>너무 많은 출전은 혹사를 유발해 기량 저하에 영향을 끼칠 수 있다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latinLnBrk="0"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latinLnBrk="0">
              <a:defRPr/>
            </a:pP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latinLnBrk="0">
              <a:defRPr/>
            </a:pPr>
            <a:r>
              <a:rPr lang="ko-KR" altLang="en-US" sz="2200" b="1" kern="0" dirty="0" smtClean="0">
                <a:solidFill>
                  <a:srgbClr val="D80239"/>
                </a:solidFill>
              </a:rPr>
              <a:t>한계점 </a:t>
            </a:r>
            <a:r>
              <a:rPr lang="en-US" altLang="ko-KR" sz="2200" b="1" kern="0" dirty="0" smtClean="0">
                <a:solidFill>
                  <a:srgbClr val="D80239"/>
                </a:solidFill>
              </a:rPr>
              <a:t>: </a:t>
            </a:r>
            <a:r>
              <a:rPr lang="ko-KR" altLang="en-US" sz="2200" b="1" kern="0" dirty="0" smtClean="0">
                <a:solidFill>
                  <a:srgbClr val="D80239"/>
                </a:solidFill>
              </a:rPr>
              <a:t>감독의 전술</a:t>
            </a:r>
            <a:r>
              <a:rPr lang="en-US" altLang="ko-KR" sz="2200" b="1" kern="0" dirty="0" smtClean="0">
                <a:solidFill>
                  <a:srgbClr val="D80239"/>
                </a:solidFill>
              </a:rPr>
              <a:t>, </a:t>
            </a:r>
            <a:r>
              <a:rPr lang="ko-KR" altLang="en-US" sz="2200" b="1" kern="0" dirty="0" smtClean="0">
                <a:solidFill>
                  <a:srgbClr val="D80239"/>
                </a:solidFill>
              </a:rPr>
              <a:t>리그 성향 등 여러 변수를 고려하지 않고 오직 </a:t>
            </a:r>
            <a:r>
              <a:rPr lang="en-US" altLang="ko-KR" sz="2200" b="1" kern="0" dirty="0" smtClean="0">
                <a:solidFill>
                  <a:srgbClr val="D80239"/>
                </a:solidFill>
              </a:rPr>
              <a:t>‘</a:t>
            </a:r>
            <a:r>
              <a:rPr lang="ko-KR" altLang="en-US" sz="2200" b="1" kern="0" dirty="0" smtClean="0">
                <a:solidFill>
                  <a:srgbClr val="D80239"/>
                </a:solidFill>
              </a:rPr>
              <a:t>출전시간</a:t>
            </a:r>
            <a:r>
              <a:rPr lang="en-US" altLang="ko-KR" sz="2200" b="1" kern="0" dirty="0" smtClean="0">
                <a:solidFill>
                  <a:srgbClr val="D80239"/>
                </a:solidFill>
              </a:rPr>
              <a:t>‘ </a:t>
            </a:r>
            <a:r>
              <a:rPr lang="ko-KR" altLang="en-US" sz="2200" b="1" kern="0" dirty="0" smtClean="0">
                <a:solidFill>
                  <a:srgbClr val="D80239"/>
                </a:solidFill>
              </a:rPr>
              <a:t>하나로 파악했기 때문에 모든 경우에 대해 설명력이 부족할 수 있다</a:t>
            </a:r>
            <a:endParaRPr lang="en-US" altLang="ko-KR" sz="2200" b="1" kern="0" dirty="0" smtClean="0">
              <a:solidFill>
                <a:srgbClr val="D80239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0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4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469411258"/>
              </p:ext>
            </p:extLst>
          </p:nvPr>
        </p:nvGraphicFramePr>
        <p:xfrm>
          <a:off x="1361142" y="1520706"/>
          <a:ext cx="9601200" cy="4559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861646" y="1282462"/>
            <a:ext cx="67436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차범근 </a:t>
            </a:r>
            <a:r>
              <a:rPr lang="ko-KR" altLang="en-US" sz="4000" b="1" i="1" kern="0" dirty="0" err="1" smtClean="0">
                <a:solidFill>
                  <a:prstClr val="white"/>
                </a:solidFill>
              </a:rPr>
              <a:t>축구상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0033" y="2234665"/>
            <a:ext cx="102334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200" b="1" kern="0" dirty="0" smtClean="0">
                <a:solidFill>
                  <a:prstClr val="white"/>
                </a:solidFill>
              </a:rPr>
              <a:t>1988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년부터 매년 </a:t>
            </a:r>
            <a:r>
              <a:rPr lang="ko-KR" altLang="en-US" sz="2200" b="1" kern="0" dirty="0">
                <a:solidFill>
                  <a:srgbClr val="D80239"/>
                </a:solidFill>
              </a:rPr>
              <a:t>초등학교 축구선수 중 가장 우수한 활약을 펼친</a:t>
            </a:r>
            <a:r>
              <a:rPr lang="ko-KR" altLang="en-US" sz="2200" b="1" kern="0" dirty="0">
                <a:solidFill>
                  <a:prstClr val="white"/>
                </a:solidFill>
              </a:rPr>
              <a:t> </a:t>
            </a:r>
            <a:r>
              <a:rPr lang="en-US" altLang="ko-KR" sz="2200" b="1" kern="0" dirty="0">
                <a:solidFill>
                  <a:prstClr val="white"/>
                </a:solidFill>
              </a:rPr>
              <a:t>6</a:t>
            </a:r>
            <a:r>
              <a:rPr lang="ko-KR" altLang="en-US" sz="2200" b="1" kern="0" dirty="0">
                <a:solidFill>
                  <a:prstClr val="white"/>
                </a:solidFill>
              </a:rPr>
              <a:t>명을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선정해</a:t>
            </a:r>
            <a:r>
              <a:rPr lang="en-US" altLang="ko-KR" sz="2200" b="1" kern="0" dirty="0">
                <a:solidFill>
                  <a:prstClr val="white"/>
                </a:solidFill>
              </a:rPr>
              <a:t>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대상</a:t>
            </a:r>
            <a:r>
              <a:rPr lang="en-US" altLang="ko-KR" sz="2200" b="1" kern="0" dirty="0">
                <a:solidFill>
                  <a:prstClr val="white"/>
                </a:solidFill>
              </a:rPr>
              <a:t>, </a:t>
            </a:r>
            <a:r>
              <a:rPr lang="ko-KR" altLang="en-US" sz="2200" b="1" kern="0" dirty="0">
                <a:solidFill>
                  <a:prstClr val="white"/>
                </a:solidFill>
              </a:rPr>
              <a:t>우수상</a:t>
            </a:r>
            <a:r>
              <a:rPr lang="en-US" altLang="ko-KR" sz="2200" b="1" kern="0" dirty="0">
                <a:solidFill>
                  <a:prstClr val="white"/>
                </a:solidFill>
              </a:rPr>
              <a:t>,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장려상으로 시상 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0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최소 </a:t>
            </a:r>
            <a:r>
              <a:rPr lang="en-US" altLang="ko-KR" b="1" kern="0" dirty="0">
                <a:solidFill>
                  <a:prstClr val="white"/>
                </a:solidFill>
              </a:rPr>
              <a:t>1</a:t>
            </a:r>
            <a:r>
              <a:rPr lang="ko-KR" altLang="en-US" b="1" kern="0" dirty="0">
                <a:solidFill>
                  <a:prstClr val="white"/>
                </a:solidFill>
              </a:rPr>
              <a:t>명의 여자 초등학교 축구선수도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포함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2017</a:t>
            </a:r>
            <a:r>
              <a:rPr lang="ko-KR" altLang="en-US" b="1" kern="0" dirty="0">
                <a:solidFill>
                  <a:prstClr val="white"/>
                </a:solidFill>
              </a:rPr>
              <a:t>년부터는 </a:t>
            </a:r>
            <a:r>
              <a:rPr lang="en-US" altLang="ko-KR" b="1" kern="0" dirty="0">
                <a:solidFill>
                  <a:prstClr val="white"/>
                </a:solidFill>
              </a:rPr>
              <a:t>Best 11</a:t>
            </a:r>
            <a:r>
              <a:rPr lang="ko-KR" altLang="en-US" b="1" kern="0" dirty="0">
                <a:solidFill>
                  <a:prstClr val="white"/>
                </a:solidFill>
              </a:rPr>
              <a:t>형식의 포지션 별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시상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2020</a:t>
            </a:r>
            <a:r>
              <a:rPr lang="ko-KR" altLang="en-US" b="1" kern="0" dirty="0">
                <a:solidFill>
                  <a:prstClr val="white"/>
                </a:solidFill>
              </a:rPr>
              <a:t>년부터는 포지션 별 여러 선수를 시상하는 정책에 따라 올림픽 축구 </a:t>
            </a:r>
            <a:r>
              <a:rPr lang="ko-KR" altLang="en-US" b="1" kern="0" dirty="0" err="1">
                <a:solidFill>
                  <a:prstClr val="white"/>
                </a:solidFill>
              </a:rPr>
              <a:t>스쿼드와</a:t>
            </a:r>
            <a:r>
              <a:rPr lang="ko-KR" altLang="en-US" b="1" kern="0" dirty="0">
                <a:solidFill>
                  <a:prstClr val="white"/>
                </a:solidFill>
              </a:rPr>
              <a:t> 비슷한 </a:t>
            </a:r>
            <a:r>
              <a:rPr lang="en-US" altLang="ko-KR" b="1" kern="0" dirty="0">
                <a:solidFill>
                  <a:prstClr val="white"/>
                </a:solidFill>
              </a:rPr>
              <a:t>17</a:t>
            </a:r>
            <a:r>
              <a:rPr lang="ko-KR" altLang="en-US" b="1" kern="0" dirty="0">
                <a:solidFill>
                  <a:prstClr val="white"/>
                </a:solidFill>
              </a:rPr>
              <a:t>명을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시상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이동국</a:t>
            </a:r>
            <a:r>
              <a:rPr lang="en-US" altLang="ko-KR" b="1" kern="0" dirty="0">
                <a:solidFill>
                  <a:prstClr val="white"/>
                </a:solidFill>
              </a:rPr>
              <a:t>(4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장려상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>
                <a:solidFill>
                  <a:prstClr val="white"/>
                </a:solidFill>
              </a:rPr>
              <a:t>박지성</a:t>
            </a:r>
            <a:r>
              <a:rPr lang="en-US" altLang="ko-KR" b="1" kern="0" dirty="0">
                <a:solidFill>
                  <a:prstClr val="white"/>
                </a:solidFill>
              </a:rPr>
              <a:t>(5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장려상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>
                <a:solidFill>
                  <a:prstClr val="white"/>
                </a:solidFill>
              </a:rPr>
              <a:t>최태욱</a:t>
            </a:r>
            <a:r>
              <a:rPr lang="en-US" altLang="ko-KR" b="1" kern="0" dirty="0">
                <a:solidFill>
                  <a:prstClr val="white"/>
                </a:solidFill>
              </a:rPr>
              <a:t>(6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대상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>
                <a:solidFill>
                  <a:prstClr val="white"/>
                </a:solidFill>
              </a:rPr>
              <a:t>기성용</a:t>
            </a:r>
            <a:r>
              <a:rPr lang="en-US" altLang="ko-KR" b="1" kern="0" dirty="0">
                <a:solidFill>
                  <a:prstClr val="white"/>
                </a:solidFill>
              </a:rPr>
              <a:t>(13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대상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 err="1">
                <a:solidFill>
                  <a:prstClr val="white"/>
                </a:solidFill>
              </a:rPr>
              <a:t>황희찬</a:t>
            </a:r>
            <a:r>
              <a:rPr lang="en-US" altLang="ko-KR" b="1" kern="0" dirty="0">
                <a:solidFill>
                  <a:prstClr val="white"/>
                </a:solidFill>
              </a:rPr>
              <a:t>(21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대상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>
                <a:solidFill>
                  <a:prstClr val="white"/>
                </a:solidFill>
              </a:rPr>
              <a:t>백승호</a:t>
            </a:r>
            <a:r>
              <a:rPr lang="en-US" altLang="ko-KR" b="1" kern="0" dirty="0">
                <a:solidFill>
                  <a:prstClr val="white"/>
                </a:solidFill>
              </a:rPr>
              <a:t>(22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대상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>
                <a:solidFill>
                  <a:prstClr val="white"/>
                </a:solidFill>
              </a:rPr>
              <a:t>이승우</a:t>
            </a:r>
            <a:r>
              <a:rPr lang="en-US" altLang="ko-KR" b="1" kern="0" dirty="0">
                <a:solidFill>
                  <a:prstClr val="white"/>
                </a:solidFill>
              </a:rPr>
              <a:t>(23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우수상</a:t>
            </a:r>
            <a:r>
              <a:rPr lang="en-US" altLang="ko-KR" b="1" kern="0" dirty="0">
                <a:solidFill>
                  <a:prstClr val="white"/>
                </a:solidFill>
              </a:rPr>
              <a:t>), </a:t>
            </a:r>
            <a:r>
              <a:rPr lang="ko-KR" altLang="en-US" b="1" kern="0" dirty="0" err="1">
                <a:solidFill>
                  <a:prstClr val="white"/>
                </a:solidFill>
              </a:rPr>
              <a:t>정상빈</a:t>
            </a:r>
            <a:r>
              <a:rPr lang="en-US" altLang="ko-KR" b="1" kern="0" dirty="0">
                <a:solidFill>
                  <a:prstClr val="white"/>
                </a:solidFill>
              </a:rPr>
              <a:t>(27</a:t>
            </a:r>
            <a:r>
              <a:rPr lang="ko-KR" altLang="en-US" b="1" kern="0" dirty="0">
                <a:solidFill>
                  <a:prstClr val="white"/>
                </a:solidFill>
              </a:rPr>
              <a:t>회</a:t>
            </a:r>
            <a:r>
              <a:rPr lang="en-US" altLang="ko-KR" b="1" kern="0" dirty="0">
                <a:solidFill>
                  <a:prstClr val="white"/>
                </a:solidFill>
              </a:rPr>
              <a:t>, </a:t>
            </a:r>
            <a:r>
              <a:rPr lang="ko-KR" altLang="en-US" b="1" kern="0" dirty="0">
                <a:solidFill>
                  <a:prstClr val="white"/>
                </a:solidFill>
              </a:rPr>
              <a:t>우수상</a:t>
            </a:r>
            <a:r>
              <a:rPr lang="en-US" altLang="ko-KR" b="1" kern="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6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341742" y="12214"/>
            <a:ext cx="1704768" cy="130561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686" y="812800"/>
            <a:ext cx="11814628" cy="5883564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0">
                  <a:srgbClr val="CC3399"/>
                </a:gs>
                <a:gs pos="100000">
                  <a:srgbClr val="024FD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340100" y="0"/>
            <a:ext cx="8954637" cy="6858000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2" y="1110161"/>
            <a:ext cx="8122616" cy="52888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64358" y="1110161"/>
            <a:ext cx="3538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제 </a:t>
            </a: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10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회</a:t>
            </a: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~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제 </a:t>
            </a: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28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회 수상자 명단</a:t>
            </a: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(1985~2003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년생</a:t>
            </a: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익숙한 선수들의 이름이 많이 보인다</a:t>
            </a:r>
            <a:endParaRPr lang="en-US" altLang="ko-KR" sz="1400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그러나 모든 선수들이 프로 데뷔에 성공하지 못했다</a:t>
            </a:r>
            <a:endParaRPr lang="en-US" altLang="ko-KR" sz="1400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2027C"/>
                </a:solidFill>
                <a:cs typeface="Aharoni" panose="02010803020104030203" pitchFamily="2" charset="-79"/>
              </a:rPr>
              <a:t>나무위키에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 등재되지 못 할 정도로 무명의 선수생활을 한 경우가 많다</a:t>
            </a:r>
            <a:endParaRPr lang="en-US" altLang="ko-KR" sz="1400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이 중에서 국가대표 경험이 있는 </a:t>
            </a:r>
            <a:endParaRPr lang="en-US" altLang="ko-KR" sz="1400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   </a:t>
            </a:r>
            <a:r>
              <a:rPr lang="ko-KR" altLang="en-US" sz="1400" dirty="0" smtClean="0">
                <a:solidFill>
                  <a:srgbClr val="02027C"/>
                </a:solidFill>
                <a:cs typeface="Aharoni" panose="02010803020104030203" pitchFamily="2" charset="-79"/>
              </a:rPr>
              <a:t>선수는 더욱 적다</a:t>
            </a:r>
            <a:endParaRPr lang="en-US" altLang="ko-KR" sz="1400" dirty="0" smtClean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D80239"/>
                </a:solidFill>
                <a:cs typeface="Aharoni" panose="02010803020104030203" pitchFamily="2" charset="-79"/>
              </a:rPr>
              <a:t>어릴 때의 성공이 프로로 성공을 보장하지 않는다</a:t>
            </a:r>
            <a:endParaRPr lang="en-US" altLang="ko-KR" sz="1400" dirty="0" smtClean="0">
              <a:solidFill>
                <a:srgbClr val="D80239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rgbClr val="02027C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rgbClr val="02027C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751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7"/>
          <a:stretch/>
        </p:blipFill>
        <p:spPr>
          <a:xfrm>
            <a:off x="361099" y="1075324"/>
            <a:ext cx="5682192" cy="1790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11" y="1837503"/>
            <a:ext cx="6256562" cy="20575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-615374" y="3187195"/>
            <a:ext cx="67436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황금 </a:t>
            </a:r>
            <a:r>
              <a:rPr lang="en-US" altLang="ko-KR" sz="4000" b="1" i="1" kern="0" dirty="0" smtClean="0">
                <a:solidFill>
                  <a:prstClr val="white"/>
                </a:solidFill>
              </a:rPr>
              <a:t>97</a:t>
            </a:r>
            <a:r>
              <a:rPr lang="ko-KR" altLang="en-US" sz="4000" b="1" i="1" kern="0" dirty="0" smtClean="0">
                <a:solidFill>
                  <a:prstClr val="white"/>
                </a:solidFill>
              </a:rPr>
              <a:t>라인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9886" y="4215984"/>
            <a:ext cx="10960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000" b="1" kern="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1433" y="4218903"/>
            <a:ext cx="102334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200" b="1" kern="0" dirty="0" smtClean="0">
                <a:solidFill>
                  <a:prstClr val="white"/>
                </a:solidFill>
              </a:rPr>
              <a:t>2015 </a:t>
            </a:r>
            <a:r>
              <a:rPr lang="en-US" altLang="ko-KR" sz="2200" b="1" kern="0" dirty="0">
                <a:solidFill>
                  <a:prstClr val="white"/>
                </a:solidFill>
              </a:rPr>
              <a:t>FIFA U-17 </a:t>
            </a:r>
            <a:r>
              <a:rPr lang="ko-KR" altLang="en-US" sz="2200" b="1" kern="0" dirty="0">
                <a:solidFill>
                  <a:prstClr val="white"/>
                </a:solidFill>
              </a:rPr>
              <a:t>월드컵</a:t>
            </a:r>
            <a:r>
              <a:rPr lang="en-US" altLang="ko-KR" sz="2200" b="1" kern="0" dirty="0">
                <a:solidFill>
                  <a:prstClr val="white"/>
                </a:solidFill>
              </a:rPr>
              <a:t>, 2017 FIFA U-20 </a:t>
            </a:r>
            <a:r>
              <a:rPr lang="ko-KR" altLang="en-US" sz="2200" b="1" kern="0" dirty="0">
                <a:solidFill>
                  <a:prstClr val="white"/>
                </a:solidFill>
              </a:rPr>
              <a:t>월드컵</a:t>
            </a:r>
            <a:r>
              <a:rPr lang="en-US" altLang="ko-KR" sz="2200" b="1" kern="0" dirty="0">
                <a:solidFill>
                  <a:prstClr val="white"/>
                </a:solidFill>
              </a:rPr>
              <a:t>, 2020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도쿄올림픽</a:t>
            </a:r>
            <a:r>
              <a:rPr lang="en-US" altLang="ko-KR" sz="2200" b="1" kern="0" dirty="0">
                <a:solidFill>
                  <a:prstClr val="white"/>
                </a:solidFill>
              </a:rPr>
              <a:t>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세대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200" b="1" kern="0" dirty="0" smtClean="0">
                <a:solidFill>
                  <a:prstClr val="white"/>
                </a:solidFill>
              </a:rPr>
              <a:t>2018 </a:t>
            </a:r>
            <a:r>
              <a:rPr lang="ko-KR" altLang="en-US" sz="2200" b="1" kern="0" dirty="0">
                <a:solidFill>
                  <a:prstClr val="white"/>
                </a:solidFill>
              </a:rPr>
              <a:t>러시아 월드컵과 </a:t>
            </a:r>
            <a:r>
              <a:rPr lang="en-US" altLang="ko-KR" sz="2200" b="1" kern="0" dirty="0">
                <a:solidFill>
                  <a:prstClr val="white"/>
                </a:solidFill>
              </a:rPr>
              <a:t>2022 </a:t>
            </a:r>
            <a:r>
              <a:rPr lang="ko-KR" altLang="en-US" sz="2200" b="1" kern="0" dirty="0">
                <a:solidFill>
                  <a:prstClr val="white"/>
                </a:solidFill>
              </a:rPr>
              <a:t>카타르 </a:t>
            </a:r>
            <a:r>
              <a:rPr lang="ko-KR" altLang="en-US" sz="2200" b="1" kern="0" dirty="0" smtClean="0">
                <a:solidFill>
                  <a:prstClr val="white"/>
                </a:solidFill>
              </a:rPr>
              <a:t>월드컵에서 유망주로 활약할 세대</a:t>
            </a:r>
            <a:endParaRPr lang="en-US" altLang="ko-KR" sz="2200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sz="2200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sz="2200" b="1" kern="0" dirty="0" smtClean="0">
                <a:solidFill>
                  <a:prstClr val="white"/>
                </a:solidFill>
              </a:rPr>
              <a:t>역대 유소년 시절부터 가장 많은 주목을 받은 세대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7" y="914082"/>
            <a:ext cx="6233700" cy="20347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9887" y="3118124"/>
            <a:ext cx="102334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만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18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세가 될 때까지 공식 경기에 출전하지 못함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국가대표 경기를 통해 실전감각 유지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이 와중에도 이승우 선수는 빼어난 활약을 보임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국내 유망주들의 활약이 상대적으로 묻힘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이승우 광풍에 피해를 본 선수도 존재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국내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유스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선수들의 활약은 주목을 받지 못함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mblogthumb-phinf.pstatic.net/MjAxODA4MzBfMTUw/MDAxNTM1NTk4NDkxMjk0.j75PripAaEUvsH3q08OvahXiSgwU61PqrkJyGRhjnEEg.xISsa6h6CsDwqxSkMWGPVttiZ0onANCiVldYcTJUxiMg.GIF.woorikangsan/7b19e463f9e96388f104963401162423_Q2tC3XaGKc9Ze.gif?type=w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25" y="1767552"/>
            <a:ext cx="5545136" cy="27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62" y="4789158"/>
            <a:ext cx="6564201" cy="10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https://news.kbs.co.kr/data/fckeditor/new/image/gmlwls20170524_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75" y="838420"/>
            <a:ext cx="56769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9255" y="3341910"/>
            <a:ext cx="102334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2017 FIFA U-20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월드컵 대한민국에서 팀의 에이스 역할을 한 이승우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백승호 선수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청소년 월드컵의 활약으로 미래의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국대를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책임질 자원으로 평가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하지만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그 후에 성인 팀에서 자리를 잡지 못함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latinLnBrk="0"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	</a:t>
            </a:r>
            <a:r>
              <a:rPr lang="ko-KR" altLang="en-US" i="1" kern="0" dirty="0" smtClean="0">
                <a:solidFill>
                  <a:prstClr val="white"/>
                </a:solidFill>
              </a:rPr>
              <a:t>이승우 </a:t>
            </a:r>
            <a:r>
              <a:rPr lang="en-US" altLang="ko-KR" i="1" kern="0" dirty="0" smtClean="0">
                <a:solidFill>
                  <a:prstClr val="white"/>
                </a:solidFill>
              </a:rPr>
              <a:t>: FC</a:t>
            </a:r>
            <a:r>
              <a:rPr lang="ko-KR" altLang="en-US" i="1" kern="0" dirty="0" smtClean="0">
                <a:solidFill>
                  <a:prstClr val="white"/>
                </a:solidFill>
              </a:rPr>
              <a:t>바르셀로나</a:t>
            </a:r>
            <a:r>
              <a:rPr lang="en-US" altLang="ko-KR" i="1" kern="0" dirty="0" smtClean="0">
                <a:solidFill>
                  <a:prstClr val="white"/>
                </a:solidFill>
              </a:rPr>
              <a:t>B</a:t>
            </a:r>
            <a:r>
              <a:rPr lang="ko-KR" altLang="en-US" i="1" kern="0" dirty="0" smtClean="0">
                <a:solidFill>
                  <a:prstClr val="white"/>
                </a:solidFill>
              </a:rPr>
              <a:t>와 계약 실패 후 유럽 클럽 </a:t>
            </a:r>
            <a:r>
              <a:rPr lang="ko-KR" altLang="en-US" i="1" kern="0" dirty="0" err="1" smtClean="0">
                <a:solidFill>
                  <a:prstClr val="white"/>
                </a:solidFill>
              </a:rPr>
              <a:t>여러팀</a:t>
            </a:r>
            <a:r>
              <a:rPr lang="ko-KR" altLang="en-US" i="1" kern="0" dirty="0">
                <a:solidFill>
                  <a:prstClr val="white"/>
                </a:solidFill>
              </a:rPr>
              <a:t> </a:t>
            </a:r>
            <a:r>
              <a:rPr lang="ko-KR" altLang="en-US" i="1" kern="0" dirty="0" smtClean="0">
                <a:solidFill>
                  <a:prstClr val="white"/>
                </a:solidFill>
              </a:rPr>
              <a:t>이적</a:t>
            </a:r>
            <a:endParaRPr lang="en-US" altLang="ko-KR" i="1" kern="0" dirty="0" smtClean="0">
              <a:solidFill>
                <a:prstClr val="white"/>
              </a:solidFill>
            </a:endParaRPr>
          </a:p>
          <a:p>
            <a:pPr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	</a:t>
            </a:r>
            <a:r>
              <a:rPr lang="ko-KR" altLang="en-US" i="1" kern="0" dirty="0" smtClean="0">
                <a:solidFill>
                  <a:prstClr val="white"/>
                </a:solidFill>
              </a:rPr>
              <a:t>백승호 </a:t>
            </a:r>
            <a:r>
              <a:rPr lang="en-US" altLang="ko-KR" i="1" kern="0" dirty="0" smtClean="0">
                <a:solidFill>
                  <a:prstClr val="white"/>
                </a:solidFill>
              </a:rPr>
              <a:t>: B</a:t>
            </a:r>
            <a:r>
              <a:rPr lang="ko-KR" altLang="en-US" i="1" kern="0" dirty="0" smtClean="0">
                <a:solidFill>
                  <a:prstClr val="white"/>
                </a:solidFill>
              </a:rPr>
              <a:t>팀에서 활약 후</a:t>
            </a:r>
            <a:r>
              <a:rPr lang="en-US" altLang="ko-KR" i="1" kern="0" dirty="0" smtClean="0">
                <a:solidFill>
                  <a:prstClr val="white"/>
                </a:solidFill>
              </a:rPr>
              <a:t>, 2</a:t>
            </a:r>
            <a:r>
              <a:rPr lang="ko-KR" altLang="en-US" i="1" kern="0" dirty="0" smtClean="0">
                <a:solidFill>
                  <a:prstClr val="white"/>
                </a:solidFill>
              </a:rPr>
              <a:t>부 리그</a:t>
            </a:r>
            <a:r>
              <a:rPr lang="en-US" altLang="ko-KR" i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i="1" kern="0" dirty="0" smtClean="0">
                <a:solidFill>
                  <a:prstClr val="white"/>
                </a:solidFill>
              </a:rPr>
              <a:t>분데스리가로 이적</a:t>
            </a:r>
            <a:endParaRPr lang="en-US" altLang="ko-KR" i="1" kern="0" dirty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그 사이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주목받지 못한 다른 국내파 선수들은 서서히 성인 팀에서 두각을 나타내기 시작함</a:t>
            </a:r>
            <a:endParaRPr lang="en-US" altLang="ko-KR" b="1" kern="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0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축구 대표팀 이승우 조기 귀국 : 축구·해외리그 : 스포츠 : 뉴스 : 한겨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3" y="871819"/>
            <a:ext cx="242924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日언론 “팔꿈치로 도미야스 때린 이동준, 퇴장 마땅” [한일전] - 매일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08" y="870291"/>
            <a:ext cx="242878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85847"/>
              </p:ext>
            </p:extLst>
          </p:nvPr>
        </p:nvGraphicFramePr>
        <p:xfrm>
          <a:off x="2784157" y="933305"/>
          <a:ext cx="6658508" cy="31139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32219">
                  <a:extLst>
                    <a:ext uri="{9D8B030D-6E8A-4147-A177-3AD203B41FA5}">
                      <a16:colId xmlns:a16="http://schemas.microsoft.com/office/drawing/2014/main" val="723938017"/>
                    </a:ext>
                  </a:extLst>
                </a:gridCol>
                <a:gridCol w="1327728">
                  <a:extLst>
                    <a:ext uri="{9D8B030D-6E8A-4147-A177-3AD203B41FA5}">
                      <a16:colId xmlns:a16="http://schemas.microsoft.com/office/drawing/2014/main" val="3623855715"/>
                    </a:ext>
                  </a:extLst>
                </a:gridCol>
                <a:gridCol w="2698561">
                  <a:extLst>
                    <a:ext uri="{9D8B030D-6E8A-4147-A177-3AD203B41FA5}">
                      <a16:colId xmlns:a16="http://schemas.microsoft.com/office/drawing/2014/main" val="2207859174"/>
                    </a:ext>
                  </a:extLst>
                </a:gridCol>
              </a:tblGrid>
              <a:tr h="55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이승우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이동준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98930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17-18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4405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도움국대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18-19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39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도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61051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19-20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320934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20-21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(K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리그 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전반기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2896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61099" y="4300368"/>
            <a:ext cx="5641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청소년 월드컵에서 등번호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10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번을 달고 에이스로 활약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19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부터 클럽 내 출전시간 감소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2020 AFC U-23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챔피언십</a:t>
            </a:r>
            <a:r>
              <a:rPr lang="en-US" altLang="ko-KR" b="1" kern="0" dirty="0" smtClean="0">
                <a:solidFill>
                  <a:prstClr val="white"/>
                </a:solidFill>
              </a:rPr>
              <a:t>(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올림픽 예선</a:t>
            </a:r>
            <a:r>
              <a:rPr lang="en-US" altLang="ko-KR" b="1" kern="0" dirty="0" smtClean="0">
                <a:solidFill>
                  <a:prstClr val="white"/>
                </a:solidFill>
              </a:rPr>
              <a:t>)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명단 탈락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도쿄올림픽 명단 탈락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0333" y="4296320"/>
            <a:ext cx="5641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17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승강</a:t>
            </a:r>
            <a:r>
              <a:rPr lang="en-US" altLang="ko-KR" b="1" kern="0" dirty="0" smtClean="0">
                <a:solidFill>
                  <a:prstClr val="white"/>
                </a:solidFill>
              </a:rPr>
              <a:t>PO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에서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멀티골로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처음 주목받음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19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K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리그</a:t>
            </a:r>
            <a:r>
              <a:rPr lang="en-US" altLang="ko-KR" b="1" kern="0" dirty="0" smtClean="0">
                <a:solidFill>
                  <a:prstClr val="white"/>
                </a:solidFill>
              </a:rPr>
              <a:t>2 MVP</a:t>
            </a: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올림픽 예선 맹활약 및 울산 이적 후 이청용 선수를 밀어내고 주전 라이트윙으로 출전 중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도쿄올림픽 주전 라이트윙</a:t>
            </a:r>
            <a:endParaRPr lang="en-US" altLang="ko-KR" b="1" kern="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1099" y="116875"/>
            <a:ext cx="3265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800" b="1" i="1" kern="0" dirty="0" smtClean="0">
                <a:solidFill>
                  <a:prstClr val="white"/>
                </a:solidFill>
              </a:rPr>
              <a:t>대기만성 </a:t>
            </a:r>
            <a:r>
              <a:rPr lang="ko-KR" altLang="en-US" sz="900" kern="0" dirty="0" smtClean="0">
                <a:solidFill>
                  <a:prstClr val="white"/>
                </a:solidFill>
              </a:rPr>
              <a:t>출전시간이 정말로 중요할까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?</a:t>
            </a:r>
            <a:endParaRPr lang="ko-KR" altLang="en-US" sz="48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087" y="0"/>
            <a:ext cx="11914913" cy="6858000"/>
            <a:chOff x="277087" y="0"/>
            <a:chExt cx="11914913" cy="6858000"/>
          </a:xfrm>
        </p:grpSpPr>
        <p:sp>
          <p:nvSpPr>
            <p:cNvPr id="13" name="자유형 12"/>
            <p:cNvSpPr/>
            <p:nvPr/>
          </p:nvSpPr>
          <p:spPr>
            <a:xfrm>
              <a:off x="2810100" y="0"/>
              <a:ext cx="9381900" cy="6858000"/>
            </a:xfrm>
            <a:custGeom>
              <a:avLst/>
              <a:gdLst>
                <a:gd name="connsiteX0" fmla="*/ 9381900 w 9381900"/>
                <a:gd name="connsiteY0" fmla="*/ 1597459 h 6858000"/>
                <a:gd name="connsiteX1" fmla="*/ 9381900 w 9381900"/>
                <a:gd name="connsiteY1" fmla="*/ 2648944 h 6858000"/>
                <a:gd name="connsiteX2" fmla="*/ 8447052 w 9381900"/>
                <a:gd name="connsiteY2" fmla="*/ 3532698 h 6858000"/>
                <a:gd name="connsiteX3" fmla="*/ 8371847 w 9381900"/>
                <a:gd name="connsiteY3" fmla="*/ 3174923 h 6858000"/>
                <a:gd name="connsiteX4" fmla="*/ 5990309 w 9381900"/>
                <a:gd name="connsiteY4" fmla="*/ 4884289 h 6858000"/>
                <a:gd name="connsiteX5" fmla="*/ 6015378 w 9381900"/>
                <a:gd name="connsiteY5" fmla="*/ 4606019 h 6858000"/>
                <a:gd name="connsiteX6" fmla="*/ 2901985 w 9381900"/>
                <a:gd name="connsiteY6" fmla="*/ 6858000 h 6858000"/>
                <a:gd name="connsiteX7" fmla="*/ 2495281 w 9381900"/>
                <a:gd name="connsiteY7" fmla="*/ 6858000 h 6858000"/>
                <a:gd name="connsiteX8" fmla="*/ 4385903 w 9381900"/>
                <a:gd name="connsiteY8" fmla="*/ 4765031 h 6858000"/>
                <a:gd name="connsiteX9" fmla="*/ 4436043 w 9381900"/>
                <a:gd name="connsiteY9" fmla="*/ 5003547 h 6858000"/>
                <a:gd name="connsiteX10" fmla="*/ 7268818 w 9381900"/>
                <a:gd name="connsiteY10" fmla="*/ 2956283 h 6858000"/>
                <a:gd name="connsiteX11" fmla="*/ 7068269 w 9381900"/>
                <a:gd name="connsiteY11" fmla="*/ 3353810 h 6858000"/>
                <a:gd name="connsiteX12" fmla="*/ 9285884 w 9381900"/>
                <a:gd name="connsiteY12" fmla="*/ 0 h 6858000"/>
                <a:gd name="connsiteX13" fmla="*/ 9381900 w 9381900"/>
                <a:gd name="connsiteY13" fmla="*/ 0 h 6858000"/>
                <a:gd name="connsiteX14" fmla="*/ 9381900 w 9381900"/>
                <a:gd name="connsiteY14" fmla="*/ 417706 h 6858000"/>
                <a:gd name="connsiteX15" fmla="*/ 7739065 w 9381900"/>
                <a:gd name="connsiteY15" fmla="*/ 1731208 h 6858000"/>
                <a:gd name="connsiteX16" fmla="*/ 7677222 w 9381900"/>
                <a:gd name="connsiteY16" fmla="*/ 1350223 h 6858000"/>
                <a:gd name="connsiteX17" fmla="*/ 4421726 w 9381900"/>
                <a:gd name="connsiteY17" fmla="*/ 3619341 h 6858000"/>
                <a:gd name="connsiteX18" fmla="*/ 4643891 w 9381900"/>
                <a:gd name="connsiteY18" fmla="*/ 3019836 h 6858000"/>
                <a:gd name="connsiteX19" fmla="*/ 2222865 w 9381900"/>
                <a:gd name="connsiteY19" fmla="*/ 4945475 h 6858000"/>
                <a:gd name="connsiteX20" fmla="*/ 56113 w 9381900"/>
                <a:gd name="connsiteY20" fmla="*/ 6858000 h 6858000"/>
                <a:gd name="connsiteX21" fmla="*/ 0 w 9381900"/>
                <a:gd name="connsiteY21" fmla="*/ 6858000 h 6858000"/>
                <a:gd name="connsiteX22" fmla="*/ 2563180 w 9381900"/>
                <a:gd name="connsiteY22" fmla="*/ 3715510 h 6858000"/>
                <a:gd name="connsiteX23" fmla="*/ 3014418 w 9381900"/>
                <a:gd name="connsiteY23" fmla="*/ 3834768 h 6858000"/>
                <a:gd name="connsiteX24" fmla="*/ 3766484 w 9381900"/>
                <a:gd name="connsiteY24" fmla="*/ 3158971 h 6858000"/>
                <a:gd name="connsiteX25" fmla="*/ 5544723 w 9381900"/>
                <a:gd name="connsiteY25" fmla="*/ 1834390 h 6858000"/>
                <a:gd name="connsiteX26" fmla="*/ 6567431 w 9381900"/>
                <a:gd name="connsiteY26" fmla="*/ 1027557 h 6858000"/>
                <a:gd name="connsiteX27" fmla="*/ 6093673 w 9381900"/>
                <a:gd name="connsiteY27" fmla="*/ 1876889 h 6858000"/>
                <a:gd name="connsiteX28" fmla="*/ 7251048 w 9381900"/>
                <a:gd name="connsiteY28" fmla="*/ 1012328 h 6858000"/>
                <a:gd name="connsiteX29" fmla="*/ 8487672 w 9381900"/>
                <a:gd name="connsiteY29" fmla="*/ 64927 h 6858000"/>
                <a:gd name="connsiteX30" fmla="*/ 8515451 w 9381900"/>
                <a:gd name="connsiteY30" fmla="*/ 509342 h 6858000"/>
                <a:gd name="connsiteX31" fmla="*/ 4946096 w 9381900"/>
                <a:gd name="connsiteY31" fmla="*/ 0 h 6858000"/>
                <a:gd name="connsiteX32" fmla="*/ 5263000 w 9381900"/>
                <a:gd name="connsiteY32" fmla="*/ 0 h 6858000"/>
                <a:gd name="connsiteX33" fmla="*/ 5204448 w 9381900"/>
                <a:gd name="connsiteY33" fmla="*/ 152281 h 6858000"/>
                <a:gd name="connsiteX34" fmla="*/ 5619474 w 9381900"/>
                <a:gd name="connsiteY34" fmla="*/ 0 h 6858000"/>
                <a:gd name="connsiteX35" fmla="*/ 6274625 w 9381900"/>
                <a:gd name="connsiteY35" fmla="*/ 0 h 6858000"/>
                <a:gd name="connsiteX36" fmla="*/ 6004401 w 9381900"/>
                <a:gd name="connsiteY36" fmla="*/ 146752 h 6858000"/>
                <a:gd name="connsiteX37" fmla="*/ 4172577 w 9381900"/>
                <a:gd name="connsiteY37" fmla="*/ 1401880 h 6858000"/>
                <a:gd name="connsiteX38" fmla="*/ 4385589 w 9381900"/>
                <a:gd name="connsiteY38" fmla="*/ 873189 h 6858000"/>
                <a:gd name="connsiteX39" fmla="*/ 2558111 w 9381900"/>
                <a:gd name="connsiteY39" fmla="*/ 2597789 h 6858000"/>
                <a:gd name="connsiteX40" fmla="*/ 2680906 w 9381900"/>
                <a:gd name="connsiteY40" fmla="*/ 2092316 h 6858000"/>
                <a:gd name="connsiteX41" fmla="*/ 349506 w 9381900"/>
                <a:gd name="connsiteY41" fmla="*/ 4808707 h 6858000"/>
                <a:gd name="connsiteX42" fmla="*/ 1708169 w 9381900"/>
                <a:gd name="connsiteY42" fmla="*/ 2200980 h 6858000"/>
                <a:gd name="connsiteX43" fmla="*/ 1521889 w 9381900"/>
                <a:gd name="connsiteY43" fmla="*/ 2840229 h 6858000"/>
                <a:gd name="connsiteX44" fmla="*/ 2731043 w 9381900"/>
                <a:gd name="connsiteY44" fmla="*/ 1494595 h 6858000"/>
                <a:gd name="connsiteX45" fmla="*/ 3667751 w 9381900"/>
                <a:gd name="connsiteY45" fmla="*/ 7936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81900" h="6858000">
                  <a:moveTo>
                    <a:pt x="9381900" y="1597459"/>
                  </a:moveTo>
                  <a:lnTo>
                    <a:pt x="9381900" y="2648944"/>
                  </a:lnTo>
                  <a:lnTo>
                    <a:pt x="8447052" y="3532698"/>
                  </a:lnTo>
                  <a:lnTo>
                    <a:pt x="8371847" y="3174923"/>
                  </a:lnTo>
                  <a:lnTo>
                    <a:pt x="5990309" y="4884289"/>
                  </a:lnTo>
                  <a:lnTo>
                    <a:pt x="6015378" y="4606019"/>
                  </a:lnTo>
                  <a:lnTo>
                    <a:pt x="2901985" y="6858000"/>
                  </a:lnTo>
                  <a:lnTo>
                    <a:pt x="2495281" y="6858000"/>
                  </a:lnTo>
                  <a:lnTo>
                    <a:pt x="4385903" y="4765031"/>
                  </a:lnTo>
                  <a:lnTo>
                    <a:pt x="4436043" y="5003547"/>
                  </a:lnTo>
                  <a:lnTo>
                    <a:pt x="7268818" y="2956283"/>
                  </a:lnTo>
                  <a:lnTo>
                    <a:pt x="7068269" y="3353810"/>
                  </a:lnTo>
                  <a:close/>
                  <a:moveTo>
                    <a:pt x="9285884" y="0"/>
                  </a:moveTo>
                  <a:lnTo>
                    <a:pt x="9381900" y="0"/>
                  </a:lnTo>
                  <a:lnTo>
                    <a:pt x="9381900" y="417706"/>
                  </a:lnTo>
                  <a:lnTo>
                    <a:pt x="7739065" y="1731208"/>
                  </a:lnTo>
                  <a:lnTo>
                    <a:pt x="7677222" y="1350223"/>
                  </a:lnTo>
                  <a:lnTo>
                    <a:pt x="4421726" y="3619341"/>
                  </a:lnTo>
                  <a:lnTo>
                    <a:pt x="4643891" y="3019836"/>
                  </a:lnTo>
                  <a:lnTo>
                    <a:pt x="2222865" y="4945475"/>
                  </a:lnTo>
                  <a:lnTo>
                    <a:pt x="56113" y="6858000"/>
                  </a:lnTo>
                  <a:lnTo>
                    <a:pt x="0" y="6858000"/>
                  </a:lnTo>
                  <a:lnTo>
                    <a:pt x="2563180" y="3715510"/>
                  </a:lnTo>
                  <a:lnTo>
                    <a:pt x="3014418" y="3834768"/>
                  </a:lnTo>
                  <a:lnTo>
                    <a:pt x="3766484" y="3158971"/>
                  </a:lnTo>
                  <a:lnTo>
                    <a:pt x="5544723" y="1834390"/>
                  </a:lnTo>
                  <a:lnTo>
                    <a:pt x="6567431" y="1027557"/>
                  </a:lnTo>
                  <a:lnTo>
                    <a:pt x="6093673" y="1876889"/>
                  </a:lnTo>
                  <a:lnTo>
                    <a:pt x="7251048" y="1012328"/>
                  </a:lnTo>
                  <a:lnTo>
                    <a:pt x="8487672" y="64927"/>
                  </a:lnTo>
                  <a:lnTo>
                    <a:pt x="8515451" y="509342"/>
                  </a:lnTo>
                  <a:close/>
                  <a:moveTo>
                    <a:pt x="4946096" y="0"/>
                  </a:moveTo>
                  <a:lnTo>
                    <a:pt x="5263000" y="0"/>
                  </a:lnTo>
                  <a:lnTo>
                    <a:pt x="5204448" y="152281"/>
                  </a:lnTo>
                  <a:lnTo>
                    <a:pt x="5619474" y="0"/>
                  </a:lnTo>
                  <a:lnTo>
                    <a:pt x="6274625" y="0"/>
                  </a:lnTo>
                  <a:lnTo>
                    <a:pt x="6004401" y="146752"/>
                  </a:lnTo>
                  <a:cubicBezTo>
                    <a:pt x="5472250" y="443252"/>
                    <a:pt x="4887260" y="808308"/>
                    <a:pt x="4172577" y="1401880"/>
                  </a:cubicBezTo>
                  <a:lnTo>
                    <a:pt x="4385589" y="873189"/>
                  </a:lnTo>
                  <a:lnTo>
                    <a:pt x="2558111" y="2597789"/>
                  </a:lnTo>
                  <a:lnTo>
                    <a:pt x="2680906" y="2092316"/>
                  </a:lnTo>
                  <a:lnTo>
                    <a:pt x="349506" y="4808707"/>
                  </a:lnTo>
                  <a:lnTo>
                    <a:pt x="1708169" y="2200980"/>
                  </a:lnTo>
                  <a:lnTo>
                    <a:pt x="1521889" y="2840229"/>
                  </a:lnTo>
                  <a:lnTo>
                    <a:pt x="2731043" y="1494595"/>
                  </a:lnTo>
                  <a:lnTo>
                    <a:pt x="3667751" y="793683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77087" y="744756"/>
              <a:ext cx="11702476" cy="5951608"/>
            </a:xfrm>
            <a:custGeom>
              <a:avLst/>
              <a:gdLst>
                <a:gd name="connsiteX0" fmla="*/ 2800364 w 11702476"/>
                <a:gd name="connsiteY0" fmla="*/ 5926790 h 5951608"/>
                <a:gd name="connsiteX1" fmla="*/ 5196720 w 11702476"/>
                <a:gd name="connsiteY1" fmla="*/ 5926790 h 5951608"/>
                <a:gd name="connsiteX2" fmla="*/ 5174302 w 11702476"/>
                <a:gd name="connsiteY2" fmla="*/ 5951608 h 5951608"/>
                <a:gd name="connsiteX3" fmla="*/ 2772247 w 11702476"/>
                <a:gd name="connsiteY3" fmla="*/ 5951608 h 5951608"/>
                <a:gd name="connsiteX4" fmla="*/ 11702476 w 11702476"/>
                <a:gd name="connsiteY4" fmla="*/ 2105013 h 5951608"/>
                <a:gd name="connsiteX5" fmla="*/ 11702476 w 11702476"/>
                <a:gd name="connsiteY5" fmla="*/ 5951608 h 5951608"/>
                <a:gd name="connsiteX6" fmla="*/ 5658461 w 11702476"/>
                <a:gd name="connsiteY6" fmla="*/ 5951608 h 5951608"/>
                <a:gd name="connsiteX7" fmla="*/ 5692772 w 11702476"/>
                <a:gd name="connsiteY7" fmla="*/ 5926790 h 5951608"/>
                <a:gd name="connsiteX8" fmla="*/ 11677658 w 11702476"/>
                <a:gd name="connsiteY8" fmla="*/ 5926790 h 5951608"/>
                <a:gd name="connsiteX9" fmla="*/ 11677658 w 11702476"/>
                <a:gd name="connsiteY9" fmla="*/ 2128475 h 5951608"/>
                <a:gd name="connsiteX10" fmla="*/ 11505861 w 11702476"/>
                <a:gd name="connsiteY10" fmla="*/ 0 h 5951608"/>
                <a:gd name="connsiteX11" fmla="*/ 11702476 w 11702476"/>
                <a:gd name="connsiteY11" fmla="*/ 0 h 5951608"/>
                <a:gd name="connsiteX12" fmla="*/ 11702476 w 11702476"/>
                <a:gd name="connsiteY12" fmla="*/ 1013970 h 5951608"/>
                <a:gd name="connsiteX13" fmla="*/ 11677658 w 11702476"/>
                <a:gd name="connsiteY13" fmla="*/ 1032810 h 5951608"/>
                <a:gd name="connsiteX14" fmla="*/ 11677658 w 11702476"/>
                <a:gd name="connsiteY14" fmla="*/ 24818 h 5951608"/>
                <a:gd name="connsiteX15" fmla="*/ 11474820 w 11702476"/>
                <a:gd name="connsiteY15" fmla="*/ 24818 h 5951608"/>
                <a:gd name="connsiteX16" fmla="*/ 7571170 w 11702476"/>
                <a:gd name="connsiteY16" fmla="*/ 0 h 5951608"/>
                <a:gd name="connsiteX17" fmla="*/ 10133316 w 11702476"/>
                <a:gd name="connsiteY17" fmla="*/ 0 h 5951608"/>
                <a:gd name="connsiteX18" fmla="*/ 10100922 w 11702476"/>
                <a:gd name="connsiteY18" fmla="*/ 24818 h 5951608"/>
                <a:gd name="connsiteX19" fmla="*/ 7535151 w 11702476"/>
                <a:gd name="connsiteY19" fmla="*/ 24818 h 5951608"/>
                <a:gd name="connsiteX20" fmla="*/ 0 w 11702476"/>
                <a:gd name="connsiteY20" fmla="*/ 0 h 5951608"/>
                <a:gd name="connsiteX21" fmla="*/ 6279566 w 11702476"/>
                <a:gd name="connsiteY21" fmla="*/ 0 h 5951608"/>
                <a:gd name="connsiteX22" fmla="*/ 6239593 w 11702476"/>
                <a:gd name="connsiteY22" fmla="*/ 24818 h 5951608"/>
                <a:gd name="connsiteX23" fmla="*/ 24818 w 11702476"/>
                <a:gd name="connsiteY23" fmla="*/ 24818 h 5951608"/>
                <a:gd name="connsiteX24" fmla="*/ 24818 w 11702476"/>
                <a:gd name="connsiteY24" fmla="*/ 5926790 h 5951608"/>
                <a:gd name="connsiteX25" fmla="*/ 2685093 w 11702476"/>
                <a:gd name="connsiteY25" fmla="*/ 5926790 h 5951608"/>
                <a:gd name="connsiteX26" fmla="*/ 2664850 w 11702476"/>
                <a:gd name="connsiteY26" fmla="*/ 5951608 h 5951608"/>
                <a:gd name="connsiteX27" fmla="*/ 0 w 11702476"/>
                <a:gd name="connsiteY27" fmla="*/ 5951608 h 59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702476" h="5951608">
                  <a:moveTo>
                    <a:pt x="2800364" y="5926790"/>
                  </a:moveTo>
                  <a:lnTo>
                    <a:pt x="5196720" y="5926790"/>
                  </a:lnTo>
                  <a:lnTo>
                    <a:pt x="5174302" y="5951608"/>
                  </a:lnTo>
                  <a:lnTo>
                    <a:pt x="2772247" y="5951608"/>
                  </a:lnTo>
                  <a:close/>
                  <a:moveTo>
                    <a:pt x="11702476" y="2105013"/>
                  </a:moveTo>
                  <a:lnTo>
                    <a:pt x="11702476" y="5951608"/>
                  </a:lnTo>
                  <a:lnTo>
                    <a:pt x="5658461" y="5951608"/>
                  </a:lnTo>
                  <a:lnTo>
                    <a:pt x="5692772" y="5926790"/>
                  </a:lnTo>
                  <a:lnTo>
                    <a:pt x="11677658" y="5926790"/>
                  </a:lnTo>
                  <a:lnTo>
                    <a:pt x="11677658" y="2128475"/>
                  </a:lnTo>
                  <a:close/>
                  <a:moveTo>
                    <a:pt x="11505861" y="0"/>
                  </a:moveTo>
                  <a:lnTo>
                    <a:pt x="11702476" y="0"/>
                  </a:lnTo>
                  <a:lnTo>
                    <a:pt x="11702476" y="1013970"/>
                  </a:lnTo>
                  <a:lnTo>
                    <a:pt x="11677658" y="1032810"/>
                  </a:lnTo>
                  <a:lnTo>
                    <a:pt x="11677658" y="24818"/>
                  </a:lnTo>
                  <a:lnTo>
                    <a:pt x="11474820" y="24818"/>
                  </a:lnTo>
                  <a:close/>
                  <a:moveTo>
                    <a:pt x="7571170" y="0"/>
                  </a:moveTo>
                  <a:lnTo>
                    <a:pt x="10133316" y="0"/>
                  </a:lnTo>
                  <a:lnTo>
                    <a:pt x="10100922" y="24818"/>
                  </a:lnTo>
                  <a:lnTo>
                    <a:pt x="7535151" y="24818"/>
                  </a:lnTo>
                  <a:close/>
                  <a:moveTo>
                    <a:pt x="0" y="0"/>
                  </a:moveTo>
                  <a:lnTo>
                    <a:pt x="6279566" y="0"/>
                  </a:lnTo>
                  <a:lnTo>
                    <a:pt x="6239593" y="24818"/>
                  </a:lnTo>
                  <a:lnTo>
                    <a:pt x="24818" y="24818"/>
                  </a:lnTo>
                  <a:lnTo>
                    <a:pt x="24818" y="5926790"/>
                  </a:lnTo>
                  <a:lnTo>
                    <a:pt x="2685093" y="5926790"/>
                  </a:lnTo>
                  <a:lnTo>
                    <a:pt x="2664850" y="5951608"/>
                  </a:lnTo>
                  <a:lnTo>
                    <a:pt x="0" y="5951608"/>
                  </a:lnTo>
                  <a:close/>
                </a:path>
              </a:pathLst>
            </a:custGeom>
            <a:gradFill>
              <a:gsLst>
                <a:gs pos="0">
                  <a:srgbClr val="D80239"/>
                </a:gs>
                <a:gs pos="100000">
                  <a:srgbClr val="024FD8"/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78628"/>
              </p:ext>
            </p:extLst>
          </p:nvPr>
        </p:nvGraphicFramePr>
        <p:xfrm>
          <a:off x="2784157" y="933305"/>
          <a:ext cx="6658508" cy="31139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32219">
                  <a:extLst>
                    <a:ext uri="{9D8B030D-6E8A-4147-A177-3AD203B41FA5}">
                      <a16:colId xmlns:a16="http://schemas.microsoft.com/office/drawing/2014/main" val="723938017"/>
                    </a:ext>
                  </a:extLst>
                </a:gridCol>
                <a:gridCol w="1327728">
                  <a:extLst>
                    <a:ext uri="{9D8B030D-6E8A-4147-A177-3AD203B41FA5}">
                      <a16:colId xmlns:a16="http://schemas.microsoft.com/office/drawing/2014/main" val="3623855715"/>
                    </a:ext>
                  </a:extLst>
                </a:gridCol>
                <a:gridCol w="2698561">
                  <a:extLst>
                    <a:ext uri="{9D8B030D-6E8A-4147-A177-3AD203B41FA5}">
                      <a16:colId xmlns:a16="http://schemas.microsoft.com/office/drawing/2014/main" val="2207859174"/>
                    </a:ext>
                  </a:extLst>
                </a:gridCol>
              </a:tblGrid>
              <a:tr h="553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백승호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이동경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98930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17-18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4405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27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18-19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700" dirty="0" smtClean="0">
                          <a:solidFill>
                            <a:schemeClr val="bg1"/>
                          </a:solidFill>
                        </a:rPr>
                        <a:t>도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61051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19-20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320934"/>
                  </a:ext>
                </a:extLst>
              </a:tr>
              <a:tr h="5536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20-21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(K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리그 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전반기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클럽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국대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경기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골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도움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2896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61099" y="4300368"/>
            <a:ext cx="5641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청소년 월드컵에서 등번호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14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번을 달고 에이스로 활약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성인팀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승격 실패 후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2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부리그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2.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분데스리가 이적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latinLnBrk="0"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도쿄올림픽 명단 탈락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현재 전북현대 소속으로 경기 감각 끌어올리는 중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0333" y="4296320"/>
            <a:ext cx="56411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17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 대학리그 유망주에 불과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19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시즌부터 울산에서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준주전으로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활약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올림픽 예선부터 핵심 자원으로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중용받음</a:t>
            </a:r>
            <a:endParaRPr lang="en-US" altLang="ko-KR" b="1" kern="0" dirty="0" smtClean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b="1" kern="0" dirty="0">
              <a:solidFill>
                <a:prstClr val="whit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도쿄올림픽 주전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공미로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멕시코전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멀티골</a:t>
            </a:r>
            <a:endParaRPr lang="en-US" altLang="ko-KR" b="1" kern="0" dirty="0" smtClean="0">
              <a:solidFill>
                <a:prstClr val="white"/>
              </a:solidFill>
            </a:endParaRPr>
          </a:p>
        </p:txBody>
      </p:sp>
      <p:pic>
        <p:nvPicPr>
          <p:cNvPr id="12" name="Picture 2" descr="백승호 지로나 프로필 나이 고향 키 소속팀 대표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6624" r="303" b="9373"/>
          <a:stretch/>
        </p:blipFill>
        <p:spPr bwMode="auto">
          <a:xfrm>
            <a:off x="326698" y="870291"/>
            <a:ext cx="243379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201008_2115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33" y="870291"/>
            <a:ext cx="241874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283403" y="1605692"/>
            <a:ext cx="5711335" cy="4374084"/>
          </a:xfrm>
          <a:custGeom>
            <a:avLst/>
            <a:gdLst>
              <a:gd name="connsiteX0" fmla="*/ 2868902 w 2868902"/>
              <a:gd name="connsiteY0" fmla="*/ 440803 h 2197178"/>
              <a:gd name="connsiteX1" fmla="*/ 2079923 w 2868902"/>
              <a:gd name="connsiteY1" fmla="*/ 1186661 h 2197178"/>
              <a:gd name="connsiteX2" fmla="*/ 2061716 w 2868902"/>
              <a:gd name="connsiteY2" fmla="*/ 1100045 h 2197178"/>
              <a:gd name="connsiteX3" fmla="*/ 1485155 w 2868902"/>
              <a:gd name="connsiteY3" fmla="*/ 1513876 h 2197178"/>
              <a:gd name="connsiteX4" fmla="*/ 1491224 w 2868902"/>
              <a:gd name="connsiteY4" fmla="*/ 1446508 h 2197178"/>
              <a:gd name="connsiteX5" fmla="*/ 453413 w 2868902"/>
              <a:gd name="connsiteY5" fmla="*/ 2197178 h 2197178"/>
              <a:gd name="connsiteX6" fmla="*/ 1096734 w 2868902"/>
              <a:gd name="connsiteY6" fmla="*/ 1485004 h 2197178"/>
              <a:gd name="connsiteX7" fmla="*/ 1108873 w 2868902"/>
              <a:gd name="connsiteY7" fmla="*/ 1542748 h 2197178"/>
              <a:gd name="connsiteX8" fmla="*/ 1794677 w 2868902"/>
              <a:gd name="connsiteY8" fmla="*/ 1047113 h 2197178"/>
              <a:gd name="connsiteX9" fmla="*/ 1746125 w 2868902"/>
              <a:gd name="connsiteY9" fmla="*/ 1143353 h 2197178"/>
              <a:gd name="connsiteX10" fmla="*/ 2316617 w 2868902"/>
              <a:gd name="connsiteY10" fmla="*/ 710274 h 2197178"/>
              <a:gd name="connsiteX11" fmla="*/ 2450136 w 2868902"/>
              <a:gd name="connsiteY11" fmla="*/ 715086 h 2197178"/>
              <a:gd name="connsiteX12" fmla="*/ 1855291 w 2868902"/>
              <a:gd name="connsiteY12" fmla="*/ 162657 h 2197178"/>
              <a:gd name="connsiteX13" fmla="*/ 1045089 w 2868902"/>
              <a:gd name="connsiteY13" fmla="*/ 670798 h 2197178"/>
              <a:gd name="connsiteX14" fmla="*/ 1096658 w 2868902"/>
              <a:gd name="connsiteY14" fmla="*/ 542804 h 2197178"/>
              <a:gd name="connsiteX15" fmla="*/ 654233 w 2868902"/>
              <a:gd name="connsiteY15" fmla="*/ 960323 h 2197178"/>
              <a:gd name="connsiteX16" fmla="*/ 683961 w 2868902"/>
              <a:gd name="connsiteY16" fmla="*/ 837950 h 2197178"/>
              <a:gd name="connsiteX17" fmla="*/ 119538 w 2868902"/>
              <a:gd name="connsiteY17" fmla="*/ 1495578 h 2197178"/>
              <a:gd name="connsiteX18" fmla="*/ 448465 w 2868902"/>
              <a:gd name="connsiteY18" fmla="*/ 864257 h 2197178"/>
              <a:gd name="connsiteX19" fmla="*/ 403367 w 2868902"/>
              <a:gd name="connsiteY19" fmla="*/ 1019017 h 2197178"/>
              <a:gd name="connsiteX20" fmla="*/ 696099 w 2868902"/>
              <a:gd name="connsiteY20" fmla="*/ 693244 h 2197178"/>
              <a:gd name="connsiteX21" fmla="*/ 922872 w 2868902"/>
              <a:gd name="connsiteY21" fmla="*/ 523556 h 2197178"/>
              <a:gd name="connsiteX22" fmla="*/ 1333134 w 2868902"/>
              <a:gd name="connsiteY22" fmla="*/ 268838 h 2197178"/>
              <a:gd name="connsiteX23" fmla="*/ 1294901 w 2868902"/>
              <a:gd name="connsiteY23" fmla="*/ 368275 h 2197178"/>
              <a:gd name="connsiteX24" fmla="*/ 2840990 w 2868902"/>
              <a:gd name="connsiteY24" fmla="*/ 0 h 2197178"/>
              <a:gd name="connsiteX25" fmla="*/ 2366937 w 2868902"/>
              <a:gd name="connsiteY25" fmla="*/ 384009 h 2197178"/>
              <a:gd name="connsiteX26" fmla="*/ 1908522 w 2868902"/>
              <a:gd name="connsiteY26" fmla="*/ 750527 h 2197178"/>
              <a:gd name="connsiteX27" fmla="*/ 1893550 w 2868902"/>
              <a:gd name="connsiteY27" fmla="*/ 658292 h 2197178"/>
              <a:gd name="connsiteX28" fmla="*/ 1105407 w 2868902"/>
              <a:gd name="connsiteY28" fmla="*/ 1207637 h 2197178"/>
              <a:gd name="connsiteX29" fmla="*/ 1159192 w 2868902"/>
              <a:gd name="connsiteY29" fmla="*/ 1062499 h 2197178"/>
              <a:gd name="connsiteX30" fmla="*/ 573071 w 2868902"/>
              <a:gd name="connsiteY30" fmla="*/ 1528689 h 2197178"/>
              <a:gd name="connsiteX31" fmla="*/ 0 w 2868902"/>
              <a:gd name="connsiteY31" fmla="*/ 2034521 h 2197178"/>
              <a:gd name="connsiteX32" fmla="*/ 655460 w 2868902"/>
              <a:gd name="connsiteY32" fmla="*/ 1230919 h 2197178"/>
              <a:gd name="connsiteX33" fmla="*/ 764703 w 2868902"/>
              <a:gd name="connsiteY33" fmla="*/ 1259791 h 2197178"/>
              <a:gd name="connsiteX34" fmla="*/ 946775 w 2868902"/>
              <a:gd name="connsiteY34" fmla="*/ 1096183 h 2197178"/>
              <a:gd name="connsiteX35" fmla="*/ 1377280 w 2868902"/>
              <a:gd name="connsiteY35" fmla="*/ 775507 h 2197178"/>
              <a:gd name="connsiteX36" fmla="*/ 1624874 w 2868902"/>
              <a:gd name="connsiteY36" fmla="*/ 580176 h 2197178"/>
              <a:gd name="connsiteX37" fmla="*/ 1510179 w 2868902"/>
              <a:gd name="connsiteY37" fmla="*/ 785796 h 2197178"/>
              <a:gd name="connsiteX38" fmla="*/ 1790375 w 2868902"/>
              <a:gd name="connsiteY38" fmla="*/ 576489 h 2197178"/>
              <a:gd name="connsiteX39" fmla="*/ 2089757 w 2868902"/>
              <a:gd name="connsiteY39" fmla="*/ 347127 h 2197178"/>
              <a:gd name="connsiteX40" fmla="*/ 2096482 w 2868902"/>
              <a:gd name="connsiteY40" fmla="*/ 454718 h 2197178"/>
              <a:gd name="connsiteX41" fmla="*/ 2534740 w 2868902"/>
              <a:gd name="connsiteY41" fmla="*/ 164981 h 219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902" h="2197178">
                <a:moveTo>
                  <a:pt x="2868902" y="440803"/>
                </a:moveTo>
                <a:lnTo>
                  <a:pt x="2079923" y="1186661"/>
                </a:lnTo>
                <a:lnTo>
                  <a:pt x="2061716" y="1100045"/>
                </a:lnTo>
                <a:lnTo>
                  <a:pt x="1485155" y="1513876"/>
                </a:lnTo>
                <a:lnTo>
                  <a:pt x="1491224" y="1446508"/>
                </a:lnTo>
                <a:lnTo>
                  <a:pt x="453413" y="2197178"/>
                </a:lnTo>
                <a:lnTo>
                  <a:pt x="1096734" y="1485004"/>
                </a:lnTo>
                <a:lnTo>
                  <a:pt x="1108873" y="1542748"/>
                </a:lnTo>
                <a:lnTo>
                  <a:pt x="1794677" y="1047113"/>
                </a:lnTo>
                <a:lnTo>
                  <a:pt x="1746125" y="1143353"/>
                </a:lnTo>
                <a:lnTo>
                  <a:pt x="2316617" y="710274"/>
                </a:lnTo>
                <a:lnTo>
                  <a:pt x="2450136" y="715086"/>
                </a:lnTo>
                <a:close/>
                <a:moveTo>
                  <a:pt x="1855291" y="162657"/>
                </a:moveTo>
                <a:cubicBezTo>
                  <a:pt x="1611584" y="317284"/>
                  <a:pt x="1391133" y="383395"/>
                  <a:pt x="1045089" y="670798"/>
                </a:cubicBezTo>
                <a:lnTo>
                  <a:pt x="1096658" y="542804"/>
                </a:lnTo>
                <a:lnTo>
                  <a:pt x="654233" y="960323"/>
                </a:lnTo>
                <a:lnTo>
                  <a:pt x="683961" y="837950"/>
                </a:lnTo>
                <a:lnTo>
                  <a:pt x="119538" y="1495578"/>
                </a:lnTo>
                <a:lnTo>
                  <a:pt x="448465" y="864257"/>
                </a:lnTo>
                <a:lnTo>
                  <a:pt x="403367" y="1019017"/>
                </a:lnTo>
                <a:lnTo>
                  <a:pt x="696099" y="693244"/>
                </a:lnTo>
                <a:lnTo>
                  <a:pt x="922872" y="523556"/>
                </a:lnTo>
                <a:lnTo>
                  <a:pt x="1333134" y="268838"/>
                </a:lnTo>
                <a:lnTo>
                  <a:pt x="1294901" y="368275"/>
                </a:lnTo>
                <a:close/>
                <a:moveTo>
                  <a:pt x="2840990" y="0"/>
                </a:moveTo>
                <a:lnTo>
                  <a:pt x="2366937" y="384009"/>
                </a:lnTo>
                <a:lnTo>
                  <a:pt x="1908522" y="750527"/>
                </a:lnTo>
                <a:lnTo>
                  <a:pt x="1893550" y="658292"/>
                </a:lnTo>
                <a:lnTo>
                  <a:pt x="1105407" y="1207637"/>
                </a:lnTo>
                <a:lnTo>
                  <a:pt x="1159192" y="1062499"/>
                </a:lnTo>
                <a:lnTo>
                  <a:pt x="573071" y="1528689"/>
                </a:lnTo>
                <a:lnTo>
                  <a:pt x="0" y="2034521"/>
                </a:lnTo>
                <a:lnTo>
                  <a:pt x="655460" y="1230919"/>
                </a:lnTo>
                <a:lnTo>
                  <a:pt x="764703" y="1259791"/>
                </a:lnTo>
                <a:lnTo>
                  <a:pt x="946775" y="1096183"/>
                </a:lnTo>
                <a:lnTo>
                  <a:pt x="1377280" y="775507"/>
                </a:lnTo>
                <a:lnTo>
                  <a:pt x="1624874" y="580176"/>
                </a:lnTo>
                <a:lnTo>
                  <a:pt x="1510179" y="785796"/>
                </a:lnTo>
                <a:lnTo>
                  <a:pt x="1790375" y="576489"/>
                </a:lnTo>
                <a:lnTo>
                  <a:pt x="2089757" y="347127"/>
                </a:lnTo>
                <a:lnTo>
                  <a:pt x="2096482" y="454718"/>
                </a:lnTo>
                <a:lnTo>
                  <a:pt x="2534740" y="164981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10800000">
            <a:off x="0" y="0"/>
            <a:ext cx="3197263" cy="1541245"/>
            <a:chOff x="5276850" y="3516366"/>
            <a:chExt cx="6915151" cy="3333459"/>
          </a:xfrm>
        </p:grpSpPr>
        <p:sp>
          <p:nvSpPr>
            <p:cNvPr id="20" name="직각 삼각형 19"/>
            <p:cNvSpPr/>
            <p:nvPr/>
          </p:nvSpPr>
          <p:spPr>
            <a:xfrm rot="16200000">
              <a:off x="7067697" y="1725519"/>
              <a:ext cx="3333458" cy="6915151"/>
            </a:xfrm>
            <a:prstGeom prst="rtTriangle">
              <a:avLst/>
            </a:prstGeom>
            <a:solidFill>
              <a:srgbClr val="D8023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16200000">
              <a:off x="8754623" y="3412446"/>
              <a:ext cx="2236079" cy="4638675"/>
            </a:xfrm>
            <a:prstGeom prst="rtTriangle">
              <a:avLst/>
            </a:prstGeom>
            <a:solidFill>
              <a:srgbClr val="D80239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9827483" y="4485307"/>
              <a:ext cx="1538164" cy="3190872"/>
            </a:xfrm>
            <a:prstGeom prst="rtTriangle">
              <a:avLst/>
            </a:prstGeom>
            <a:solidFill>
              <a:srgbClr val="D80239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각 삼각형 13"/>
            <p:cNvSpPr/>
            <p:nvPr/>
          </p:nvSpPr>
          <p:spPr>
            <a:xfrm rot="16200000">
              <a:off x="10749971" y="5407795"/>
              <a:ext cx="938068" cy="1945991"/>
            </a:xfrm>
            <a:prstGeom prst="rtTriangle">
              <a:avLst/>
            </a:prstGeom>
            <a:solidFill>
              <a:srgbClr val="D80239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>
            <a:off x="4343548" y="1685811"/>
            <a:ext cx="3410064" cy="3410064"/>
          </a:xfrm>
          <a:custGeom>
            <a:avLst/>
            <a:gdLst>
              <a:gd name="connsiteX0" fmla="*/ 28406 w 3410064"/>
              <a:gd name="connsiteY0" fmla="*/ 2988585 h 3410064"/>
              <a:gd name="connsiteX1" fmla="*/ 28406 w 3410064"/>
              <a:gd name="connsiteY1" fmla="*/ 3381658 h 3410064"/>
              <a:gd name="connsiteX2" fmla="*/ 649165 w 3410064"/>
              <a:gd name="connsiteY2" fmla="*/ 3381658 h 3410064"/>
              <a:gd name="connsiteX3" fmla="*/ 623506 w 3410064"/>
              <a:gd name="connsiteY3" fmla="*/ 3410064 h 3410064"/>
              <a:gd name="connsiteX4" fmla="*/ 0 w 3410064"/>
              <a:gd name="connsiteY4" fmla="*/ 3410064 h 3410064"/>
              <a:gd name="connsiteX5" fmla="*/ 0 w 3410064"/>
              <a:gd name="connsiteY5" fmla="*/ 3013658 h 3410064"/>
              <a:gd name="connsiteX6" fmla="*/ 3410064 w 3410064"/>
              <a:gd name="connsiteY6" fmla="*/ 1950376 h 3410064"/>
              <a:gd name="connsiteX7" fmla="*/ 3410064 w 3410064"/>
              <a:gd name="connsiteY7" fmla="*/ 3410064 h 3410064"/>
              <a:gd name="connsiteX8" fmla="*/ 1034425 w 3410064"/>
              <a:gd name="connsiteY8" fmla="*/ 3410064 h 3410064"/>
              <a:gd name="connsiteX9" fmla="*/ 1073697 w 3410064"/>
              <a:gd name="connsiteY9" fmla="*/ 3381658 h 3410064"/>
              <a:gd name="connsiteX10" fmla="*/ 3381658 w 3410064"/>
              <a:gd name="connsiteY10" fmla="*/ 3381658 h 3410064"/>
              <a:gd name="connsiteX11" fmla="*/ 3381658 w 3410064"/>
              <a:gd name="connsiteY11" fmla="*/ 1977229 h 3410064"/>
              <a:gd name="connsiteX12" fmla="*/ 28406 w 3410064"/>
              <a:gd name="connsiteY12" fmla="*/ 1887269 h 3410064"/>
              <a:gd name="connsiteX13" fmla="*/ 28406 w 3410064"/>
              <a:gd name="connsiteY13" fmla="*/ 2617031 h 3410064"/>
              <a:gd name="connsiteX14" fmla="*/ 0 w 3410064"/>
              <a:gd name="connsiteY14" fmla="*/ 2651857 h 3410064"/>
              <a:gd name="connsiteX15" fmla="*/ 0 w 3410064"/>
              <a:gd name="connsiteY15" fmla="*/ 1920366 h 3410064"/>
              <a:gd name="connsiteX16" fmla="*/ 3410064 w 3410064"/>
              <a:gd name="connsiteY16" fmla="*/ 856436 h 3410064"/>
              <a:gd name="connsiteX17" fmla="*/ 3410064 w 3410064"/>
              <a:gd name="connsiteY17" fmla="*/ 1419881 h 3410064"/>
              <a:gd name="connsiteX18" fmla="*/ 3381658 w 3410064"/>
              <a:gd name="connsiteY18" fmla="*/ 1441445 h 3410064"/>
              <a:gd name="connsiteX19" fmla="*/ 3381658 w 3410064"/>
              <a:gd name="connsiteY19" fmla="*/ 879148 h 3410064"/>
              <a:gd name="connsiteX20" fmla="*/ 0 w 3410064"/>
              <a:gd name="connsiteY20" fmla="*/ 0 h 3410064"/>
              <a:gd name="connsiteX21" fmla="*/ 3410064 w 3410064"/>
              <a:gd name="connsiteY21" fmla="*/ 0 h 3410064"/>
              <a:gd name="connsiteX22" fmla="*/ 3410064 w 3410064"/>
              <a:gd name="connsiteY22" fmla="*/ 606891 h 3410064"/>
              <a:gd name="connsiteX23" fmla="*/ 3381658 w 3410064"/>
              <a:gd name="connsiteY23" fmla="*/ 625671 h 3410064"/>
              <a:gd name="connsiteX24" fmla="*/ 3381658 w 3410064"/>
              <a:gd name="connsiteY24" fmla="*/ 28406 h 3410064"/>
              <a:gd name="connsiteX25" fmla="*/ 28406 w 3410064"/>
              <a:gd name="connsiteY25" fmla="*/ 28406 h 3410064"/>
              <a:gd name="connsiteX26" fmla="*/ 28406 w 3410064"/>
              <a:gd name="connsiteY26" fmla="*/ 1611479 h 3410064"/>
              <a:gd name="connsiteX27" fmla="*/ 0 w 3410064"/>
              <a:gd name="connsiteY27" fmla="*/ 1643091 h 34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10064" h="3410064">
                <a:moveTo>
                  <a:pt x="28406" y="2988585"/>
                </a:moveTo>
                <a:lnTo>
                  <a:pt x="28406" y="3381658"/>
                </a:lnTo>
                <a:lnTo>
                  <a:pt x="649165" y="3381658"/>
                </a:lnTo>
                <a:lnTo>
                  <a:pt x="623506" y="3410064"/>
                </a:lnTo>
                <a:lnTo>
                  <a:pt x="0" y="3410064"/>
                </a:lnTo>
                <a:lnTo>
                  <a:pt x="0" y="3013658"/>
                </a:lnTo>
                <a:close/>
                <a:moveTo>
                  <a:pt x="3410064" y="1950376"/>
                </a:moveTo>
                <a:lnTo>
                  <a:pt x="3410064" y="3410064"/>
                </a:lnTo>
                <a:lnTo>
                  <a:pt x="1034425" y="3410064"/>
                </a:lnTo>
                <a:lnTo>
                  <a:pt x="1073697" y="3381658"/>
                </a:lnTo>
                <a:lnTo>
                  <a:pt x="3381658" y="3381658"/>
                </a:lnTo>
                <a:lnTo>
                  <a:pt x="3381658" y="1977229"/>
                </a:lnTo>
                <a:close/>
                <a:moveTo>
                  <a:pt x="28406" y="1887269"/>
                </a:moveTo>
                <a:lnTo>
                  <a:pt x="28406" y="2617031"/>
                </a:lnTo>
                <a:lnTo>
                  <a:pt x="0" y="2651857"/>
                </a:lnTo>
                <a:lnTo>
                  <a:pt x="0" y="1920366"/>
                </a:lnTo>
                <a:close/>
                <a:moveTo>
                  <a:pt x="3410064" y="856436"/>
                </a:moveTo>
                <a:lnTo>
                  <a:pt x="3410064" y="1419881"/>
                </a:lnTo>
                <a:lnTo>
                  <a:pt x="3381658" y="1441445"/>
                </a:lnTo>
                <a:lnTo>
                  <a:pt x="3381658" y="879148"/>
                </a:lnTo>
                <a:close/>
                <a:moveTo>
                  <a:pt x="0" y="0"/>
                </a:moveTo>
                <a:lnTo>
                  <a:pt x="3410064" y="0"/>
                </a:lnTo>
                <a:lnTo>
                  <a:pt x="3410064" y="606891"/>
                </a:lnTo>
                <a:lnTo>
                  <a:pt x="3381658" y="625671"/>
                </a:lnTo>
                <a:lnTo>
                  <a:pt x="3381658" y="28406"/>
                </a:lnTo>
                <a:lnTo>
                  <a:pt x="28406" y="28406"/>
                </a:lnTo>
                <a:lnTo>
                  <a:pt x="28406" y="1611479"/>
                </a:lnTo>
                <a:lnTo>
                  <a:pt x="0" y="1643091"/>
                </a:lnTo>
                <a:close/>
              </a:path>
            </a:pathLst>
          </a:custGeom>
          <a:gradFill>
            <a:gsLst>
              <a:gs pos="0">
                <a:srgbClr val="D80239"/>
              </a:gs>
              <a:gs pos="100000">
                <a:srgbClr val="024FD8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6701" y="2192830"/>
            <a:ext cx="860473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5500" b="1" i="1" kern="0" dirty="0" smtClean="0">
                <a:solidFill>
                  <a:prstClr val="white"/>
                </a:solidFill>
              </a:rPr>
              <a:t>Q) </a:t>
            </a:r>
            <a:r>
              <a:rPr lang="ko-KR" altLang="en-US" sz="5500" b="1" i="1" kern="0" dirty="0" smtClean="0">
                <a:solidFill>
                  <a:prstClr val="white"/>
                </a:solidFill>
              </a:rPr>
              <a:t>출전 시간이 정말로 중요할까</a:t>
            </a:r>
            <a:r>
              <a:rPr lang="en-US" altLang="ko-KR" sz="5500" b="1" i="1" kern="0" dirty="0" smtClean="0">
                <a:solidFill>
                  <a:prstClr val="white"/>
                </a:solidFill>
              </a:rPr>
              <a:t>?</a:t>
            </a:r>
          </a:p>
          <a:p>
            <a:pPr algn="ctr" latinLnBrk="0">
              <a:defRPr/>
            </a:pPr>
            <a:endParaRPr lang="en-US" altLang="ko-KR" sz="1600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</a:rPr>
              <a:t>선수들의 지난 </a:t>
            </a:r>
            <a:r>
              <a:rPr lang="en-US" altLang="ko-KR" sz="1600" kern="0" dirty="0" smtClean="0">
                <a:solidFill>
                  <a:prstClr val="white"/>
                </a:solidFill>
              </a:rPr>
              <a:t>4</a:t>
            </a:r>
            <a:r>
              <a:rPr lang="ko-KR" altLang="en-US" sz="1600" kern="0" dirty="0" smtClean="0">
                <a:solidFill>
                  <a:prstClr val="white"/>
                </a:solidFill>
              </a:rPr>
              <a:t>시즌간 </a:t>
            </a:r>
            <a:r>
              <a:rPr lang="en-US" altLang="ko-KR" sz="1600" kern="0" dirty="0" smtClean="0">
                <a:solidFill>
                  <a:prstClr val="white"/>
                </a:solidFill>
              </a:rPr>
              <a:t>‘</a:t>
            </a:r>
            <a:r>
              <a:rPr lang="ko-KR" altLang="en-US" sz="1600" kern="0" dirty="0" smtClean="0">
                <a:solidFill>
                  <a:prstClr val="white"/>
                </a:solidFill>
              </a:rPr>
              <a:t>출전시간</a:t>
            </a:r>
            <a:r>
              <a:rPr lang="en-US" altLang="ko-KR" sz="1600" kern="0" dirty="0" smtClean="0">
                <a:solidFill>
                  <a:prstClr val="white"/>
                </a:solidFill>
              </a:rPr>
              <a:t>’ </a:t>
            </a:r>
            <a:r>
              <a:rPr lang="ko-KR" altLang="en-US" sz="1600" kern="0" dirty="0" smtClean="0">
                <a:solidFill>
                  <a:prstClr val="white"/>
                </a:solidFill>
              </a:rPr>
              <a:t>으로 알아본 성장 여부</a:t>
            </a:r>
            <a:endParaRPr lang="ko-KR" altLang="en-US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22761</TotalTime>
  <Words>1176</Words>
  <Application>Microsoft Office PowerPoint</Application>
  <PresentationFormat>와이드스크린</PresentationFormat>
  <Paragraphs>245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Aharoni</vt:lpstr>
      <vt:lpstr>맑은 고딕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해원</cp:lastModifiedBy>
  <cp:revision>52</cp:revision>
  <dcterms:created xsi:type="dcterms:W3CDTF">2021-06-06T14:24:11Z</dcterms:created>
  <dcterms:modified xsi:type="dcterms:W3CDTF">2021-09-22T11:43:11Z</dcterms:modified>
</cp:coreProperties>
</file>